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6"/>
  </p:notesMasterIdLst>
  <p:sldIdLst>
    <p:sldId id="257" r:id="rId4"/>
    <p:sldId id="258" r:id="rId5"/>
    <p:sldId id="259" r:id="rId6"/>
    <p:sldId id="260" r:id="rId7"/>
    <p:sldId id="271" r:id="rId8"/>
    <p:sldId id="272" r:id="rId9"/>
    <p:sldId id="261" r:id="rId10"/>
    <p:sldId id="273" r:id="rId11"/>
    <p:sldId id="274" r:id="rId12"/>
    <p:sldId id="264" r:id="rId13"/>
    <p:sldId id="267" r:id="rId14"/>
    <p:sldId id="268" r:id="rId15"/>
  </p:sldIdLst>
  <p:sldSz cx="9144000" cy="5143500" type="screen16x9"/>
  <p:notesSz cx="6858000" cy="9144000"/>
  <p:embeddedFontLst>
    <p:embeddedFont>
      <p:font typeface="Dosis" panose="02010503020202060003" pitchFamily="2" charset="77"/>
      <p:regular r:id="rId17"/>
      <p:bold r:id="rId18"/>
    </p:embeddedFont>
    <p:embeddedFont>
      <p:font typeface="Roboto" panose="02000000000000000000" pitchFamily="2" charset="0"/>
      <p:regular r:id="rId19"/>
      <p:bold r:id="rId20"/>
      <p:italic r:id="rId21"/>
      <p:boldItalic r:id="rId22"/>
    </p:embeddedFont>
    <p:embeddedFont>
      <p:font typeface="Roboto Black" panose="02000000000000000000" pitchFamily="2" charset="0"/>
      <p:bold r:id="rId23"/>
      <p:italic r:id="rId24"/>
      <p:boldItalic r:id="rId25"/>
    </p:embeddedFont>
    <p:embeddedFont>
      <p:font typeface="Roboto Thin"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6677"/>
    <a:srgbClr val="4B6277"/>
    <a:srgbClr val="576677"/>
    <a:srgbClr val="526772"/>
    <a:srgbClr val="5368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3"/>
    <p:restoredTop sz="94802"/>
  </p:normalViewPr>
  <p:slideViewPr>
    <p:cSldViewPr snapToGrid="0">
      <p:cViewPr varScale="1">
        <p:scale>
          <a:sx n="139" d="100"/>
          <a:sy n="139" d="100"/>
        </p:scale>
        <p:origin x="176" y="53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Master" Target="slideMasters/slideMaster3.xml"/><Relationship Id="rId21" Type="http://schemas.openxmlformats.org/officeDocument/2006/relationships/font" Target="fonts/font5.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7.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5.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243004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715173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8640592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7546962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1798098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720104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91633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US" sz="4200" dirty="0" err="1">
                <a:solidFill>
                  <a:schemeClr val="lt1"/>
                </a:solidFill>
                <a:latin typeface="Roboto Black"/>
                <a:ea typeface="Roboto Black"/>
                <a:cs typeface="Roboto Black"/>
                <a:sym typeface="Roboto Black"/>
              </a:rPr>
              <a:t>CoolTShirts</a:t>
            </a:r>
            <a:r>
              <a:rPr lang="en-US" sz="4200" dirty="0">
                <a:solidFill>
                  <a:schemeClr val="lt1"/>
                </a:solidFill>
                <a:latin typeface="Roboto Black"/>
                <a:ea typeface="Roboto Black"/>
                <a:cs typeface="Roboto Black"/>
                <a:sym typeface="Roboto Black"/>
              </a:rPr>
              <a:t> Marketing Campaigns</a:t>
            </a:r>
            <a:endParaRPr sz="4200" dirty="0">
              <a:solidFill>
                <a:schemeClr val="lt1"/>
              </a:solidFill>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Learn SQL from Scratch</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Kelly Jackson</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4/5/2019 (2/19/2019 class)</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77975" y="292625"/>
            <a:ext cx="8654325"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What is the typical user’s journey?</a:t>
            </a:r>
            <a:endParaRPr sz="2400" b="1" dirty="0">
              <a:solidFill>
                <a:srgbClr val="295269"/>
              </a:solidFill>
              <a:latin typeface="Roboto"/>
              <a:ea typeface="Roboto"/>
              <a:cs typeface="Roboto"/>
              <a:sym typeface="Roboto"/>
            </a:endParaRPr>
          </a:p>
        </p:txBody>
      </p:sp>
      <p:sp>
        <p:nvSpPr>
          <p:cNvPr id="316" name="Shape 316"/>
          <p:cNvSpPr txBox="1"/>
          <p:nvPr/>
        </p:nvSpPr>
        <p:spPr>
          <a:xfrm>
            <a:off x="177975" y="1164748"/>
            <a:ext cx="8520600" cy="389188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The majority of customers find themselves at </a:t>
            </a:r>
            <a:r>
              <a:rPr lang="en-US" sz="1200" dirty="0" err="1">
                <a:latin typeface="Roboto"/>
                <a:ea typeface="Roboto"/>
                <a:cs typeface="Roboto"/>
                <a:sym typeface="Roboto"/>
              </a:rPr>
              <a:t>CoolTShirts.com</a:t>
            </a:r>
            <a:r>
              <a:rPr lang="en-US" sz="1200" dirty="0">
                <a:latin typeface="Roboto"/>
                <a:ea typeface="Roboto"/>
                <a:cs typeface="Roboto"/>
                <a:sym typeface="Roboto"/>
              </a:rPr>
              <a:t> by reading an article and then clicking through to check out the site. They would most likely have been reading the Medium article “Interview With </a:t>
            </a:r>
            <a:r>
              <a:rPr lang="en-US" sz="1200" dirty="0" err="1">
                <a:latin typeface="Roboto"/>
                <a:ea typeface="Roboto"/>
                <a:cs typeface="Roboto"/>
                <a:sym typeface="Roboto"/>
              </a:rPr>
              <a:t>CoolTShirts</a:t>
            </a:r>
            <a:r>
              <a:rPr lang="en-US" sz="1200" dirty="0">
                <a:latin typeface="Roboto"/>
                <a:ea typeface="Roboto"/>
                <a:cs typeface="Roboto"/>
                <a:sym typeface="Roboto"/>
              </a:rPr>
              <a:t> Founder”, the New York Times article “Getting To Know </a:t>
            </a:r>
            <a:r>
              <a:rPr lang="en-US" sz="1200" dirty="0" err="1">
                <a:latin typeface="Roboto"/>
                <a:ea typeface="Roboto"/>
                <a:cs typeface="Roboto"/>
                <a:sym typeface="Roboto"/>
              </a:rPr>
              <a:t>CoolTShirts</a:t>
            </a:r>
            <a:r>
              <a:rPr lang="en-US" sz="1200" dirty="0">
                <a:latin typeface="Roboto"/>
                <a:ea typeface="Roboto"/>
                <a:cs typeface="Roboto"/>
                <a:sym typeface="Roboto"/>
              </a:rPr>
              <a:t>”, or the Buzzfeed article “Ten Crazy Cool </a:t>
            </a:r>
            <a:r>
              <a:rPr lang="en-US" sz="1200" dirty="0" err="1">
                <a:latin typeface="Roboto"/>
                <a:ea typeface="Roboto"/>
                <a:cs typeface="Roboto"/>
                <a:sym typeface="Roboto"/>
              </a:rPr>
              <a:t>Tshirts</a:t>
            </a:r>
            <a:r>
              <a:rPr lang="en-US" sz="1200" dirty="0">
                <a:latin typeface="Roboto"/>
                <a:ea typeface="Roboto"/>
                <a:cs typeface="Roboto"/>
                <a:sym typeface="Roboto"/>
              </a:rPr>
              <a:t> Facts”. </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Since those articles have a large number of first touch attributes, but not a large number of last touch (or last touch ending in a purchase) attributes, we can assume that many users visit the site for the first time, check out some items, and then navigate away to something else. </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However, it’s possible that they would have reached the landing page and then signed up for the weekly newsletter. The customer would then begin to receive contact from </a:t>
            </a:r>
            <a:r>
              <a:rPr lang="en-US" sz="1200" dirty="0" err="1">
                <a:latin typeface="Roboto"/>
                <a:ea typeface="Roboto"/>
                <a:cs typeface="Roboto"/>
                <a:sym typeface="Roboto"/>
              </a:rPr>
              <a:t>CoolTShirts.com</a:t>
            </a:r>
            <a:r>
              <a:rPr lang="en-US" sz="1200" dirty="0">
                <a:latin typeface="Roboto"/>
                <a:ea typeface="Roboto"/>
                <a:cs typeface="Roboto"/>
                <a:sym typeface="Roboto"/>
              </a:rPr>
              <a:t> through their email, and may also potentially be seeing Facebook ads for any items they may have viewed while on </a:t>
            </a:r>
            <a:r>
              <a:rPr lang="en-US" sz="1200" dirty="0" err="1">
                <a:latin typeface="Roboto"/>
                <a:ea typeface="Roboto"/>
                <a:cs typeface="Roboto"/>
                <a:sym typeface="Roboto"/>
              </a:rPr>
              <a:t>CoolTShirts.com</a:t>
            </a:r>
            <a:r>
              <a:rPr lang="en-US" sz="1200" dirty="0">
                <a:latin typeface="Roboto"/>
                <a:ea typeface="Roboto"/>
                <a:cs typeface="Roboto"/>
                <a:sym typeface="Roboto"/>
              </a:rPr>
              <a:t>. Email retargeting campaigns regarding specific items may also reach these users, and any of these three campaigns may entice the user to head back to </a:t>
            </a:r>
            <a:r>
              <a:rPr lang="en-US" sz="1200" dirty="0" err="1">
                <a:latin typeface="Roboto"/>
                <a:ea typeface="Roboto"/>
                <a:cs typeface="Roboto"/>
                <a:sym typeface="Roboto"/>
              </a:rPr>
              <a:t>CoolTShirts.com</a:t>
            </a:r>
            <a:r>
              <a:rPr lang="en-US" sz="1200" dirty="0">
                <a:latin typeface="Roboto"/>
                <a:ea typeface="Roboto"/>
                <a:cs typeface="Roboto"/>
                <a:sym typeface="Roboto"/>
              </a:rPr>
              <a:t>.</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Most often, the weekly newsletter or the Facebook ads entice the user back to the site. Once there, those two campaigns are the most likely to push the user through to a purchase.</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After their purchase, the user has a cool new t-shirt to wear and enjoy!</a:t>
            </a:r>
            <a:endParaRPr sz="1200" dirty="0">
              <a:latin typeface="Roboto"/>
              <a:ea typeface="Roboto"/>
              <a:cs typeface="Roboto"/>
              <a:sym typeface="Roboto"/>
            </a:endParaRPr>
          </a:p>
        </p:txBody>
      </p:sp>
    </p:spTree>
    <p:extLst>
      <p:ext uri="{BB962C8B-B14F-4D97-AF65-F5344CB8AC3E}">
        <p14:creationId xmlns:p14="http://schemas.microsoft.com/office/powerpoint/2010/main" val="2408618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E6677"/>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3. Optimizing the Campaign Budget</a:t>
            </a:r>
            <a:endParaRPr dirty="0"/>
          </a:p>
        </p:txBody>
      </p:sp>
    </p:spTree>
    <p:extLst>
      <p:ext uri="{BB962C8B-B14F-4D97-AF65-F5344CB8AC3E}">
        <p14:creationId xmlns:p14="http://schemas.microsoft.com/office/powerpoint/2010/main" val="22698585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77975" y="292625"/>
            <a:ext cx="8654325"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Re-Investing: Which Campaigns Are Best?</a:t>
            </a:r>
            <a:endParaRPr sz="2400" b="1" dirty="0">
              <a:solidFill>
                <a:srgbClr val="295269"/>
              </a:solidFill>
              <a:latin typeface="Roboto"/>
              <a:ea typeface="Roboto"/>
              <a:cs typeface="Roboto"/>
              <a:sym typeface="Roboto"/>
            </a:endParaRPr>
          </a:p>
        </p:txBody>
      </p:sp>
      <p:sp>
        <p:nvSpPr>
          <p:cNvPr id="316" name="Shape 316"/>
          <p:cNvSpPr txBox="1"/>
          <p:nvPr/>
        </p:nvSpPr>
        <p:spPr>
          <a:xfrm>
            <a:off x="177975" y="1201324"/>
            <a:ext cx="8520600" cy="3818731"/>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Looking at the data shown in the previous slides, we can see which campaigns are bringing in the most customers, and which ones are creating the most purchases. </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Since the highest numbers in the last-touch purchase campaigns are </a:t>
            </a:r>
            <a:r>
              <a:rPr lang="en-US" sz="1200" dirty="0" err="1">
                <a:latin typeface="Roboto"/>
                <a:ea typeface="Roboto"/>
                <a:cs typeface="Roboto"/>
                <a:sym typeface="Roboto"/>
              </a:rPr>
              <a:t>CoolTShirts</a:t>
            </a:r>
            <a:r>
              <a:rPr lang="en-US" sz="1200" dirty="0">
                <a:latin typeface="Roboto"/>
                <a:ea typeface="Roboto"/>
                <a:cs typeface="Roboto"/>
                <a:sym typeface="Roboto"/>
              </a:rPr>
              <a:t>’ weekly newsletter and retargeted ads, those are important to retain. This also indicates that most users do not make purchases on their first visits to the site, but instead after they’ve viewed the items and then navigated away, then been contacted again by </a:t>
            </a:r>
            <a:r>
              <a:rPr lang="en-US" sz="1200" dirty="0" err="1">
                <a:latin typeface="Roboto"/>
                <a:ea typeface="Roboto"/>
                <a:cs typeface="Roboto"/>
                <a:sym typeface="Roboto"/>
              </a:rPr>
              <a:t>CoolTShirts</a:t>
            </a:r>
            <a:r>
              <a:rPr lang="en-US" sz="1200" dirty="0">
                <a:latin typeface="Roboto"/>
                <a:ea typeface="Roboto"/>
                <a:cs typeface="Roboto"/>
                <a:sym typeface="Roboto"/>
              </a:rPr>
              <a:t> in some way.</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However, these highest last-touch campaigns are not bringing in any first-touch customers at all. So – </a:t>
            </a:r>
            <a:r>
              <a:rPr lang="en-US" sz="1200" dirty="0" err="1">
                <a:latin typeface="Roboto"/>
                <a:ea typeface="Roboto"/>
                <a:cs typeface="Roboto"/>
                <a:sym typeface="Roboto"/>
              </a:rPr>
              <a:t>CoolTShirts</a:t>
            </a:r>
            <a:r>
              <a:rPr lang="en-US" sz="1200" dirty="0">
                <a:latin typeface="Roboto"/>
                <a:ea typeface="Roboto"/>
                <a:cs typeface="Roboto"/>
                <a:sym typeface="Roboto"/>
              </a:rPr>
              <a:t> needs to be both bringing in customers as well as enticing them to make a purchase. </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For those reasons, I believe the best campaigns to continue are the Medium, New York Times, and Buzzfeed articles, as well as the email weekly newsletters, and the Facebook retargeting ads. Between those 5 campaigns, if the numbers stay consistent throughout the year, </a:t>
            </a:r>
            <a:r>
              <a:rPr lang="en-US" sz="1200" dirty="0" err="1">
                <a:latin typeface="Roboto"/>
                <a:ea typeface="Roboto"/>
                <a:cs typeface="Roboto"/>
                <a:sym typeface="Roboto"/>
              </a:rPr>
              <a:t>CoolTShirts</a:t>
            </a:r>
            <a:r>
              <a:rPr lang="en-US" sz="1200" dirty="0">
                <a:latin typeface="Roboto"/>
                <a:ea typeface="Roboto"/>
                <a:cs typeface="Roboto"/>
                <a:sym typeface="Roboto"/>
              </a:rPr>
              <a:t> will be bring in approximately 1800 potential customers per month, and be able to make sales to approximately 250 of them.</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In addition, there’s always a chance that the articles will go viral, pulling in even more customers. It’s also possible that the larger the customer base on the weekly email list, the better opportunity they have for sales. Let’s sell some </a:t>
            </a:r>
            <a:r>
              <a:rPr lang="en-US" sz="1200" dirty="0" err="1">
                <a:latin typeface="Roboto"/>
                <a:ea typeface="Roboto"/>
                <a:cs typeface="Roboto"/>
                <a:sym typeface="Roboto"/>
              </a:rPr>
              <a:t>CoolTShirts</a:t>
            </a:r>
            <a:r>
              <a:rPr lang="en-US" sz="1200" dirty="0">
                <a:latin typeface="Roboto"/>
                <a:ea typeface="Roboto"/>
                <a:cs typeface="Roboto"/>
                <a:sym typeface="Roboto"/>
              </a:rPr>
              <a:t>! </a:t>
            </a:r>
            <a:endParaRPr sz="1200" dirty="0">
              <a:latin typeface="Roboto"/>
              <a:ea typeface="Roboto"/>
              <a:cs typeface="Roboto"/>
              <a:sym typeface="Roboto"/>
            </a:endParaRPr>
          </a:p>
        </p:txBody>
      </p:sp>
    </p:spTree>
    <p:extLst>
      <p:ext uri="{BB962C8B-B14F-4D97-AF65-F5344CB8AC3E}">
        <p14:creationId xmlns:p14="http://schemas.microsoft.com/office/powerpoint/2010/main" val="3062837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Table of Contents</a:t>
            </a:r>
            <a:endParaRPr b="1" dirty="0">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Getting familiar with </a:t>
            </a:r>
            <a:r>
              <a:rPr lang="en" sz="2400" dirty="0" err="1">
                <a:solidFill>
                  <a:srgbClr val="222222"/>
                </a:solidFill>
                <a:highlight>
                  <a:srgbClr val="FFFFFF"/>
                </a:highlight>
                <a:latin typeface="Roboto"/>
                <a:ea typeface="Roboto"/>
                <a:cs typeface="Roboto"/>
                <a:sym typeface="Roboto"/>
              </a:rPr>
              <a:t>CoolTShirts</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What is the user’s journey?</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Optimizing the campaign budget</a:t>
            </a: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E6677"/>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1. Getting Familiar with </a:t>
            </a:r>
            <a:r>
              <a:rPr lang="en" sz="4800" dirty="0" err="1">
                <a:solidFill>
                  <a:schemeClr val="lt1"/>
                </a:solidFill>
                <a:latin typeface="Roboto Black"/>
                <a:ea typeface="Roboto Black"/>
                <a:cs typeface="Roboto Black"/>
                <a:sym typeface="Roboto Black"/>
              </a:rPr>
              <a:t>CoolTShirts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77975"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err="1">
                <a:solidFill>
                  <a:srgbClr val="295269"/>
                </a:solidFill>
                <a:latin typeface="Roboto"/>
                <a:ea typeface="Roboto"/>
                <a:cs typeface="Roboto"/>
                <a:sym typeface="Roboto"/>
              </a:rPr>
              <a:t>CoolTShirts</a:t>
            </a:r>
            <a:r>
              <a:rPr lang="en" sz="2400" b="1" dirty="0">
                <a:solidFill>
                  <a:srgbClr val="295269"/>
                </a:solidFill>
                <a:latin typeface="Roboto"/>
                <a:ea typeface="Roboto"/>
                <a:cs typeface="Roboto"/>
                <a:sym typeface="Roboto"/>
              </a:rPr>
              <a:t> Campaigns &amp; Relationships	</a:t>
            </a:r>
            <a:endParaRPr sz="2400" b="1" dirty="0">
              <a:solidFill>
                <a:srgbClr val="295269"/>
              </a:solidFill>
              <a:latin typeface="Roboto"/>
              <a:ea typeface="Roboto"/>
              <a:cs typeface="Roboto"/>
              <a:sym typeface="Roboto"/>
            </a:endParaRPr>
          </a:p>
        </p:txBody>
      </p:sp>
      <p:sp>
        <p:nvSpPr>
          <p:cNvPr id="316" name="Shape 316"/>
          <p:cNvSpPr txBox="1"/>
          <p:nvPr/>
        </p:nvSpPr>
        <p:spPr>
          <a:xfrm>
            <a:off x="177974" y="1201325"/>
            <a:ext cx="5001125" cy="382645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950" dirty="0" err="1">
                <a:latin typeface="Roboto"/>
                <a:ea typeface="Roboto"/>
                <a:cs typeface="Roboto"/>
                <a:sym typeface="Roboto"/>
              </a:rPr>
              <a:t>CoolTShirts</a:t>
            </a:r>
            <a:r>
              <a:rPr lang="en-US" sz="950" dirty="0">
                <a:latin typeface="Roboto"/>
                <a:ea typeface="Roboto"/>
                <a:cs typeface="Roboto"/>
                <a:sym typeface="Roboto"/>
              </a:rPr>
              <a:t> is currently tracking 8 different marketing campaigns through 6 different online sources. (The first two queries on the top right provide us with these numbers.)</a:t>
            </a:r>
          </a:p>
          <a:p>
            <a:pPr marL="0" lvl="0" indent="0" rtl="0">
              <a:lnSpc>
                <a:spcPct val="115000"/>
              </a:lnSpc>
              <a:spcBef>
                <a:spcPts val="0"/>
              </a:spcBef>
              <a:spcAft>
                <a:spcPts val="0"/>
              </a:spcAft>
              <a:buClr>
                <a:schemeClr val="dk1"/>
              </a:buClr>
              <a:buSzPts val="1100"/>
              <a:buFont typeface="Arial"/>
              <a:buNone/>
            </a:pPr>
            <a:endParaRPr lang="en-US" sz="95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950" dirty="0">
                <a:latin typeface="Roboto"/>
                <a:ea typeface="Roboto"/>
                <a:cs typeface="Roboto"/>
                <a:sym typeface="Roboto"/>
              </a:rPr>
              <a:t>Each of the “</a:t>
            </a:r>
            <a:r>
              <a:rPr lang="en-US" sz="950" dirty="0" err="1">
                <a:latin typeface="Roboto"/>
                <a:ea typeface="Roboto"/>
                <a:cs typeface="Roboto"/>
                <a:sym typeface="Roboto"/>
              </a:rPr>
              <a:t>utm_source</a:t>
            </a:r>
            <a:r>
              <a:rPr lang="en-US" sz="950" dirty="0">
                <a:latin typeface="Roboto"/>
                <a:ea typeface="Roboto"/>
                <a:cs typeface="Roboto"/>
                <a:sym typeface="Roboto"/>
              </a:rPr>
              <a:t>” line items is a path by which </a:t>
            </a:r>
            <a:r>
              <a:rPr lang="en-US" sz="950" dirty="0" err="1">
                <a:latin typeface="Roboto"/>
                <a:ea typeface="Roboto"/>
                <a:cs typeface="Roboto"/>
                <a:sym typeface="Roboto"/>
              </a:rPr>
              <a:t>CoolTShirts</a:t>
            </a:r>
            <a:r>
              <a:rPr lang="en-US" sz="950" dirty="0">
                <a:latin typeface="Roboto"/>
                <a:ea typeface="Roboto"/>
                <a:cs typeface="Roboto"/>
                <a:sym typeface="Roboto"/>
              </a:rPr>
              <a:t> is reaching out to their customers (either by an article posted online, a search result, or a direct email). The “</a:t>
            </a:r>
            <a:r>
              <a:rPr lang="en-US" sz="950" dirty="0" err="1">
                <a:latin typeface="Roboto"/>
                <a:ea typeface="Roboto"/>
                <a:cs typeface="Roboto"/>
                <a:sym typeface="Roboto"/>
              </a:rPr>
              <a:t>utm_campaign</a:t>
            </a:r>
            <a:r>
              <a:rPr lang="en-US" sz="950" dirty="0">
                <a:latin typeface="Roboto"/>
                <a:ea typeface="Roboto"/>
                <a:cs typeface="Roboto"/>
                <a:sym typeface="Roboto"/>
              </a:rPr>
              <a:t>” items are the names used for tracking each specific marketing campaign (the name of the article, the search, or the type of email sent out). (The last query on the top right provides us with the parameters shown in the table below it.)</a:t>
            </a:r>
          </a:p>
          <a:p>
            <a:pPr marL="0" lvl="0" indent="0" rtl="0">
              <a:lnSpc>
                <a:spcPct val="115000"/>
              </a:lnSpc>
              <a:spcBef>
                <a:spcPts val="0"/>
              </a:spcBef>
              <a:spcAft>
                <a:spcPts val="0"/>
              </a:spcAft>
              <a:buClr>
                <a:schemeClr val="dk1"/>
              </a:buClr>
              <a:buSzPts val="1100"/>
              <a:buFont typeface="Arial"/>
              <a:buNone/>
            </a:pPr>
            <a:endParaRPr lang="en-US" sz="95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950" dirty="0">
                <a:latin typeface="Roboto"/>
                <a:ea typeface="Roboto"/>
                <a:cs typeface="Roboto"/>
                <a:sym typeface="Roboto"/>
              </a:rPr>
              <a:t>For example, you can see that Buzzfeed is currently hosting an article called “Ten Crazy Cool </a:t>
            </a:r>
            <a:r>
              <a:rPr lang="en-US" sz="950" dirty="0" err="1">
                <a:latin typeface="Roboto"/>
                <a:ea typeface="Roboto"/>
                <a:cs typeface="Roboto"/>
                <a:sym typeface="Roboto"/>
              </a:rPr>
              <a:t>Tshirts</a:t>
            </a:r>
            <a:r>
              <a:rPr lang="en-US" sz="950" dirty="0">
                <a:latin typeface="Roboto"/>
                <a:ea typeface="Roboto"/>
                <a:cs typeface="Roboto"/>
                <a:sym typeface="Roboto"/>
              </a:rPr>
              <a:t> Facts”. This article has an opportunity for the user to click through to </a:t>
            </a:r>
            <a:r>
              <a:rPr lang="en-US" sz="950" dirty="0" err="1">
                <a:latin typeface="Roboto"/>
                <a:ea typeface="Roboto"/>
                <a:cs typeface="Roboto"/>
                <a:sym typeface="Roboto"/>
              </a:rPr>
              <a:t>CoolTShirts</a:t>
            </a:r>
            <a:r>
              <a:rPr lang="en-US" sz="950" dirty="0">
                <a:latin typeface="Roboto"/>
                <a:ea typeface="Roboto"/>
                <a:cs typeface="Roboto"/>
                <a:sym typeface="Roboto"/>
              </a:rPr>
              <a:t>’ site, and they track this information to determine how much contact/how many sales they’re able to get through the hosted article.</a:t>
            </a:r>
          </a:p>
          <a:p>
            <a:pPr marL="0" lvl="0" indent="0" rtl="0">
              <a:lnSpc>
                <a:spcPct val="115000"/>
              </a:lnSpc>
              <a:spcBef>
                <a:spcPts val="0"/>
              </a:spcBef>
              <a:spcAft>
                <a:spcPts val="0"/>
              </a:spcAft>
              <a:buClr>
                <a:schemeClr val="dk1"/>
              </a:buClr>
              <a:buSzPts val="1100"/>
              <a:buFont typeface="Arial"/>
              <a:buNone/>
            </a:pPr>
            <a:endParaRPr lang="en-US" sz="95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950" dirty="0">
                <a:latin typeface="Roboto"/>
                <a:ea typeface="Roboto"/>
                <a:cs typeface="Roboto"/>
                <a:sym typeface="Roboto"/>
              </a:rPr>
              <a:t>Likewise, the email campaigns are specific emails sent to customers whose email address </a:t>
            </a:r>
            <a:r>
              <a:rPr lang="en-US" sz="950" dirty="0" err="1">
                <a:latin typeface="Roboto"/>
                <a:ea typeface="Roboto"/>
                <a:cs typeface="Roboto"/>
                <a:sym typeface="Roboto"/>
              </a:rPr>
              <a:t>CoolTShirts</a:t>
            </a:r>
            <a:r>
              <a:rPr lang="en-US" sz="950" dirty="0">
                <a:latin typeface="Roboto"/>
                <a:ea typeface="Roboto"/>
                <a:cs typeface="Roboto"/>
                <a:sym typeface="Roboto"/>
              </a:rPr>
              <a:t> has obtained. They send out a weekly newsletter, as well as a retargeting email (i.e., reaching out about specific items that have been viewed), and are tracking how many customers click through those emails to make their way back to the website and possibly make a purchase.</a:t>
            </a:r>
          </a:p>
          <a:p>
            <a:pPr marL="0" lvl="0" indent="0" rtl="0">
              <a:lnSpc>
                <a:spcPct val="115000"/>
              </a:lnSpc>
              <a:spcBef>
                <a:spcPts val="0"/>
              </a:spcBef>
              <a:spcAft>
                <a:spcPts val="0"/>
              </a:spcAft>
              <a:buClr>
                <a:schemeClr val="dk1"/>
              </a:buClr>
              <a:buSzPts val="1100"/>
              <a:buFont typeface="Arial"/>
              <a:buNone/>
            </a:pPr>
            <a:endParaRPr lang="en-US" sz="95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950" dirty="0">
                <a:latin typeface="Roboto"/>
                <a:ea typeface="Roboto"/>
                <a:cs typeface="Roboto"/>
                <a:sym typeface="Roboto"/>
              </a:rPr>
              <a:t>They’re also monitoring search terms and a paid search through Google, an ad placed on Facebook, and articles on Medium and the New York Times.</a:t>
            </a:r>
          </a:p>
        </p:txBody>
      </p:sp>
      <p:graphicFrame>
        <p:nvGraphicFramePr>
          <p:cNvPr id="317" name="Shape 317"/>
          <p:cNvGraphicFramePr/>
          <p:nvPr>
            <p:extLst>
              <p:ext uri="{D42A27DB-BD31-4B8C-83A1-F6EECF244321}">
                <p14:modId xmlns:p14="http://schemas.microsoft.com/office/powerpoint/2010/main" val="756216707"/>
              </p:ext>
            </p:extLst>
          </p:nvPr>
        </p:nvGraphicFramePr>
        <p:xfrm>
          <a:off x="5179099" y="2856571"/>
          <a:ext cx="3870901" cy="2171208"/>
        </p:xfrm>
        <a:graphic>
          <a:graphicData uri="http://schemas.openxmlformats.org/drawingml/2006/table">
            <a:tbl>
              <a:tblPr>
                <a:noFill/>
                <a:tableStyleId>{8628B589-4659-4227-9C68-565DD4A46BFE}</a:tableStyleId>
              </a:tblPr>
              <a:tblGrid>
                <a:gridCol w="1158870">
                  <a:extLst>
                    <a:ext uri="{9D8B030D-6E8A-4147-A177-3AD203B41FA5}">
                      <a16:colId xmlns:a16="http://schemas.microsoft.com/office/drawing/2014/main" val="20000"/>
                    </a:ext>
                  </a:extLst>
                </a:gridCol>
                <a:gridCol w="2712031">
                  <a:extLst>
                    <a:ext uri="{9D8B030D-6E8A-4147-A177-3AD203B41FA5}">
                      <a16:colId xmlns:a16="http://schemas.microsoft.com/office/drawing/2014/main" val="20001"/>
                    </a:ext>
                  </a:extLst>
                </a:gridCol>
              </a:tblGrid>
              <a:tr h="342588">
                <a:tc>
                  <a:txBody>
                    <a:bodyPr/>
                    <a:lstStyle/>
                    <a:p>
                      <a:pPr marL="0" lvl="0" indent="0" rtl="0">
                        <a:spcBef>
                          <a:spcPts val="0"/>
                        </a:spcBef>
                        <a:spcAft>
                          <a:spcPts val="0"/>
                        </a:spcAft>
                        <a:buNone/>
                      </a:pPr>
                      <a:r>
                        <a:rPr lang="en" sz="1000" b="1" dirty="0" err="1">
                          <a:solidFill>
                            <a:srgbClr val="FFFFFF"/>
                          </a:solidFill>
                        </a:rPr>
                        <a:t>utm_source</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err="1">
                          <a:solidFill>
                            <a:srgbClr val="FFFFFF"/>
                          </a:solidFill>
                        </a:rPr>
                        <a:t>utm_campaign</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275762">
                <a:tc>
                  <a:txBody>
                    <a:bodyPr/>
                    <a:lstStyle/>
                    <a:p>
                      <a:pPr marL="0" lvl="0" indent="0" rtl="0">
                        <a:spcBef>
                          <a:spcPts val="0"/>
                        </a:spcBef>
                        <a:spcAft>
                          <a:spcPts val="0"/>
                        </a:spcAft>
                        <a:buNone/>
                      </a:pPr>
                      <a:r>
                        <a:rPr lang="en-US" sz="800" dirty="0" err="1"/>
                        <a:t>buzzfeed</a:t>
                      </a:r>
                      <a:endParaRPr lang="en-US" sz="800" dirty="0"/>
                    </a:p>
                  </a:txBody>
                  <a:tcPr marL="91425" marR="91425" marT="91425" marB="91425"/>
                </a:tc>
                <a:tc>
                  <a:txBody>
                    <a:bodyPr/>
                    <a:lstStyle/>
                    <a:p>
                      <a:pPr marL="0" lvl="0" indent="0" rtl="0">
                        <a:spcBef>
                          <a:spcPts val="0"/>
                        </a:spcBef>
                        <a:spcAft>
                          <a:spcPts val="0"/>
                        </a:spcAft>
                        <a:buNone/>
                      </a:pPr>
                      <a:r>
                        <a:rPr lang="en-US" sz="800" dirty="0"/>
                        <a:t>ten-crazy-cool-</a:t>
                      </a:r>
                      <a:r>
                        <a:rPr lang="en-US" sz="800" dirty="0" err="1"/>
                        <a:t>tshirts</a:t>
                      </a:r>
                      <a:r>
                        <a:rPr lang="en-US" sz="800" dirty="0"/>
                        <a:t>-facts</a:t>
                      </a:r>
                      <a:endParaRPr sz="800" dirty="0"/>
                    </a:p>
                  </a:txBody>
                  <a:tcPr marL="91425" marR="91425" marT="91425" marB="91425"/>
                </a:tc>
                <a:extLst>
                  <a:ext uri="{0D108BD9-81ED-4DB2-BD59-A6C34878D82A}">
                    <a16:rowId xmlns:a16="http://schemas.microsoft.com/office/drawing/2014/main" val="10001"/>
                  </a:ext>
                </a:extLst>
              </a:tr>
              <a:tr h="275762">
                <a:tc>
                  <a:txBody>
                    <a:bodyPr/>
                    <a:lstStyle/>
                    <a:p>
                      <a:pPr marL="0" lvl="0" indent="0" rtl="0">
                        <a:spcBef>
                          <a:spcPts val="0"/>
                        </a:spcBef>
                        <a:spcAft>
                          <a:spcPts val="0"/>
                        </a:spcAft>
                        <a:buNone/>
                      </a:pPr>
                      <a:r>
                        <a:rPr lang="en-US" sz="800" dirty="0"/>
                        <a:t>email</a:t>
                      </a:r>
                      <a:endParaRPr sz="800" dirty="0"/>
                    </a:p>
                  </a:txBody>
                  <a:tcPr marL="91425" marR="91425" marT="91425" marB="91425"/>
                </a:tc>
                <a:tc>
                  <a:txBody>
                    <a:bodyPr/>
                    <a:lstStyle/>
                    <a:p>
                      <a:pPr marL="0" lvl="0" indent="0" rtl="0">
                        <a:spcBef>
                          <a:spcPts val="0"/>
                        </a:spcBef>
                        <a:spcAft>
                          <a:spcPts val="0"/>
                        </a:spcAft>
                        <a:buNone/>
                      </a:pPr>
                      <a:r>
                        <a:rPr lang="en-US" sz="800" dirty="0" err="1"/>
                        <a:t>retargetting</a:t>
                      </a:r>
                      <a:r>
                        <a:rPr lang="en-US" sz="800" dirty="0"/>
                        <a:t>-campaign &amp; weekly-newsletter</a:t>
                      </a:r>
                      <a:endParaRPr sz="800" dirty="0"/>
                    </a:p>
                  </a:txBody>
                  <a:tcPr marL="91425" marR="91425" marT="91425" marB="91425"/>
                </a:tc>
                <a:extLst>
                  <a:ext uri="{0D108BD9-81ED-4DB2-BD59-A6C34878D82A}">
                    <a16:rowId xmlns:a16="http://schemas.microsoft.com/office/drawing/2014/main" val="10002"/>
                  </a:ext>
                </a:extLst>
              </a:tr>
              <a:tr h="275762">
                <a:tc>
                  <a:txBody>
                    <a:bodyPr/>
                    <a:lstStyle/>
                    <a:p>
                      <a:pPr marL="0" lvl="0" indent="0" rtl="0">
                        <a:spcBef>
                          <a:spcPts val="0"/>
                        </a:spcBef>
                        <a:spcAft>
                          <a:spcPts val="0"/>
                        </a:spcAft>
                        <a:buNone/>
                      </a:pPr>
                      <a:r>
                        <a:rPr lang="en-US" sz="800" dirty="0" err="1"/>
                        <a:t>facebook</a:t>
                      </a:r>
                      <a:endParaRPr sz="800" dirty="0"/>
                    </a:p>
                  </a:txBody>
                  <a:tcPr marL="91425" marR="91425" marT="91425" marB="91425"/>
                </a:tc>
                <a:tc>
                  <a:txBody>
                    <a:bodyPr/>
                    <a:lstStyle/>
                    <a:p>
                      <a:pPr marL="0" lvl="0" indent="0" rtl="0">
                        <a:spcBef>
                          <a:spcPts val="0"/>
                        </a:spcBef>
                        <a:spcAft>
                          <a:spcPts val="0"/>
                        </a:spcAft>
                        <a:buNone/>
                      </a:pPr>
                      <a:r>
                        <a:rPr lang="en-US" sz="800" dirty="0" err="1"/>
                        <a:t>retargetting</a:t>
                      </a:r>
                      <a:r>
                        <a:rPr lang="en-US" sz="800" dirty="0"/>
                        <a:t>-ad</a:t>
                      </a:r>
                      <a:endParaRPr sz="800" dirty="0"/>
                    </a:p>
                  </a:txBody>
                  <a:tcPr marL="91425" marR="91425" marT="91425" marB="91425"/>
                </a:tc>
                <a:extLst>
                  <a:ext uri="{0D108BD9-81ED-4DB2-BD59-A6C34878D82A}">
                    <a16:rowId xmlns:a16="http://schemas.microsoft.com/office/drawing/2014/main" val="10003"/>
                  </a:ext>
                </a:extLst>
              </a:tr>
              <a:tr h="275762">
                <a:tc>
                  <a:txBody>
                    <a:bodyPr/>
                    <a:lstStyle/>
                    <a:p>
                      <a:pPr marL="0" lvl="0" indent="0" rtl="0">
                        <a:spcBef>
                          <a:spcPts val="0"/>
                        </a:spcBef>
                        <a:spcAft>
                          <a:spcPts val="0"/>
                        </a:spcAft>
                        <a:buNone/>
                      </a:pPr>
                      <a:r>
                        <a:rPr lang="en-US" sz="800" dirty="0"/>
                        <a:t>google</a:t>
                      </a:r>
                      <a:endParaRPr sz="800" dirty="0"/>
                    </a:p>
                  </a:txBody>
                  <a:tcPr marL="91425" marR="91425" marT="91425" marB="91425"/>
                </a:tc>
                <a:tc>
                  <a:txBody>
                    <a:bodyPr/>
                    <a:lstStyle/>
                    <a:p>
                      <a:pPr marL="0" lvl="0" indent="0" rtl="0">
                        <a:spcBef>
                          <a:spcPts val="0"/>
                        </a:spcBef>
                        <a:spcAft>
                          <a:spcPts val="0"/>
                        </a:spcAft>
                        <a:buNone/>
                      </a:pPr>
                      <a:r>
                        <a:rPr lang="en-US" sz="800" dirty="0"/>
                        <a:t>cool-</a:t>
                      </a:r>
                      <a:r>
                        <a:rPr lang="en-US" sz="800" dirty="0" err="1"/>
                        <a:t>tshirts</a:t>
                      </a:r>
                      <a:r>
                        <a:rPr lang="en-US" sz="800" dirty="0"/>
                        <a:t>-search &amp; paid-search</a:t>
                      </a:r>
                      <a:endParaRPr sz="800" dirty="0"/>
                    </a:p>
                  </a:txBody>
                  <a:tcPr marL="91425" marR="91425" marT="91425" marB="91425"/>
                </a:tc>
                <a:extLst>
                  <a:ext uri="{0D108BD9-81ED-4DB2-BD59-A6C34878D82A}">
                    <a16:rowId xmlns:a16="http://schemas.microsoft.com/office/drawing/2014/main" val="10004"/>
                  </a:ext>
                </a:extLst>
              </a:tr>
              <a:tr h="275762">
                <a:tc>
                  <a:txBody>
                    <a:bodyPr/>
                    <a:lstStyle/>
                    <a:p>
                      <a:pPr marL="0" lvl="0" indent="0" rtl="0">
                        <a:spcBef>
                          <a:spcPts val="0"/>
                        </a:spcBef>
                        <a:spcAft>
                          <a:spcPts val="0"/>
                        </a:spcAft>
                        <a:buNone/>
                      </a:pPr>
                      <a:r>
                        <a:rPr lang="en-US" sz="800" dirty="0"/>
                        <a:t>medium</a:t>
                      </a:r>
                      <a:endParaRPr sz="800" dirty="0"/>
                    </a:p>
                  </a:txBody>
                  <a:tcPr marL="91425" marR="91425" marT="91425" marB="91425"/>
                </a:tc>
                <a:tc>
                  <a:txBody>
                    <a:bodyPr/>
                    <a:lstStyle/>
                    <a:p>
                      <a:pPr marL="0" lvl="0" indent="0" rtl="0">
                        <a:spcBef>
                          <a:spcPts val="0"/>
                        </a:spcBef>
                        <a:spcAft>
                          <a:spcPts val="0"/>
                        </a:spcAft>
                        <a:buNone/>
                      </a:pPr>
                      <a:r>
                        <a:rPr lang="en-US" sz="800" dirty="0"/>
                        <a:t>interview-with-cool-</a:t>
                      </a:r>
                      <a:r>
                        <a:rPr lang="en-US" sz="800" dirty="0" err="1"/>
                        <a:t>tshirts</a:t>
                      </a:r>
                      <a:r>
                        <a:rPr lang="en-US" sz="800" dirty="0"/>
                        <a:t>-founder</a:t>
                      </a:r>
                      <a:endParaRPr sz="800" dirty="0"/>
                    </a:p>
                  </a:txBody>
                  <a:tcPr marL="91425" marR="91425" marT="91425" marB="91425"/>
                </a:tc>
                <a:extLst>
                  <a:ext uri="{0D108BD9-81ED-4DB2-BD59-A6C34878D82A}">
                    <a16:rowId xmlns:a16="http://schemas.microsoft.com/office/drawing/2014/main" val="2239821527"/>
                  </a:ext>
                </a:extLst>
              </a:tr>
              <a:tr h="275762">
                <a:tc>
                  <a:txBody>
                    <a:bodyPr/>
                    <a:lstStyle/>
                    <a:p>
                      <a:pPr marL="0" lvl="0" indent="0" rtl="0">
                        <a:spcBef>
                          <a:spcPts val="0"/>
                        </a:spcBef>
                        <a:spcAft>
                          <a:spcPts val="0"/>
                        </a:spcAft>
                        <a:buNone/>
                      </a:pPr>
                      <a:r>
                        <a:rPr lang="en-US" sz="800" dirty="0" err="1"/>
                        <a:t>nytimes</a:t>
                      </a:r>
                      <a:endParaRPr sz="800" dirty="0"/>
                    </a:p>
                  </a:txBody>
                  <a:tcPr marL="91425" marR="91425" marT="91425" marB="91425"/>
                </a:tc>
                <a:tc>
                  <a:txBody>
                    <a:bodyPr/>
                    <a:lstStyle/>
                    <a:p>
                      <a:pPr marL="0" lvl="0" indent="0" rtl="0">
                        <a:spcBef>
                          <a:spcPts val="0"/>
                        </a:spcBef>
                        <a:spcAft>
                          <a:spcPts val="0"/>
                        </a:spcAft>
                        <a:buNone/>
                      </a:pPr>
                      <a:r>
                        <a:rPr lang="en-US" sz="800" dirty="0"/>
                        <a:t>getting-to-know-cool-</a:t>
                      </a:r>
                      <a:r>
                        <a:rPr lang="en-US" sz="800" dirty="0" err="1"/>
                        <a:t>tshirts</a:t>
                      </a:r>
                      <a:endParaRPr sz="800" dirty="0"/>
                    </a:p>
                  </a:txBody>
                  <a:tcPr marL="91425" marR="91425" marT="91425" marB="91425"/>
                </a:tc>
                <a:extLst>
                  <a:ext uri="{0D108BD9-81ED-4DB2-BD59-A6C34878D82A}">
                    <a16:rowId xmlns:a16="http://schemas.microsoft.com/office/drawing/2014/main" val="2447033838"/>
                  </a:ext>
                </a:extLst>
              </a:tr>
            </a:tbl>
          </a:graphicData>
        </a:graphic>
      </p:graphicFrame>
      <p:sp>
        <p:nvSpPr>
          <p:cNvPr id="5" name="Shape 323">
            <a:extLst>
              <a:ext uri="{FF2B5EF4-FFF2-40B4-BE49-F238E27FC236}">
                <a16:creationId xmlns:a16="http://schemas.microsoft.com/office/drawing/2014/main" id="{A8512E13-7D81-8A4F-894E-1F26A936A513}"/>
              </a:ext>
            </a:extLst>
          </p:cNvPr>
          <p:cNvSpPr txBox="1"/>
          <p:nvPr/>
        </p:nvSpPr>
        <p:spPr>
          <a:xfrm>
            <a:off x="5179100" y="1201325"/>
            <a:ext cx="3870900" cy="1655246"/>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SELECT COUNT(DISTINCT </a:t>
            </a:r>
            <a:r>
              <a:rPr lang="en-US" sz="900" dirty="0" err="1">
                <a:latin typeface="Courier New"/>
                <a:ea typeface="Courier New"/>
                <a:cs typeface="Courier New"/>
                <a:sym typeface="Courier New"/>
              </a:rPr>
              <a:t>utm_campaign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a:t>
            </a: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COUNT(DISTINCT </a:t>
            </a:r>
            <a:r>
              <a:rPr lang="en-US" sz="900" dirty="0" err="1">
                <a:latin typeface="Courier New"/>
                <a:ea typeface="Courier New"/>
                <a:cs typeface="Courier New"/>
                <a:sym typeface="Courier New"/>
              </a:rPr>
              <a:t>utm_source</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a:t>
            </a: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DISTINCT </a:t>
            </a:r>
            <a:r>
              <a:rPr lang="en-US" sz="900" dirty="0" err="1">
                <a:latin typeface="Courier New"/>
                <a:ea typeface="Courier New"/>
                <a:cs typeface="Courier New"/>
                <a:sym typeface="Courier New"/>
              </a:rPr>
              <a:t>utm_campaign</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utm_source</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a:t>
            </a:r>
            <a:endParaRPr sz="900" dirty="0">
              <a:latin typeface="Courier New"/>
              <a:ea typeface="Courier New"/>
              <a:cs typeface="Courier New"/>
              <a:sym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77975"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err="1">
                <a:solidFill>
                  <a:srgbClr val="295269"/>
                </a:solidFill>
                <a:latin typeface="Roboto"/>
                <a:ea typeface="Roboto"/>
                <a:cs typeface="Roboto"/>
                <a:sym typeface="Roboto"/>
              </a:rPr>
              <a:t>CoolTShirts</a:t>
            </a:r>
            <a:r>
              <a:rPr lang="en" sz="2400" b="1" dirty="0">
                <a:solidFill>
                  <a:srgbClr val="295269"/>
                </a:solidFill>
                <a:latin typeface="Roboto"/>
                <a:ea typeface="Roboto"/>
                <a:cs typeface="Roboto"/>
                <a:sym typeface="Roboto"/>
              </a:rPr>
              <a:t> Website Pages</a:t>
            </a:r>
            <a:endParaRPr sz="2400" b="1" dirty="0">
              <a:solidFill>
                <a:srgbClr val="295269"/>
              </a:solidFill>
              <a:latin typeface="Roboto"/>
              <a:ea typeface="Roboto"/>
              <a:cs typeface="Roboto"/>
              <a:sym typeface="Roboto"/>
            </a:endParaRPr>
          </a:p>
        </p:txBody>
      </p:sp>
      <p:sp>
        <p:nvSpPr>
          <p:cNvPr id="316" name="Shape 316"/>
          <p:cNvSpPr txBox="1"/>
          <p:nvPr/>
        </p:nvSpPr>
        <p:spPr>
          <a:xfrm>
            <a:off x="177974" y="1201325"/>
            <a:ext cx="5001125" cy="382645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err="1">
                <a:latin typeface="Roboto"/>
                <a:ea typeface="Roboto"/>
                <a:cs typeface="Roboto"/>
                <a:sym typeface="Roboto"/>
              </a:rPr>
              <a:t>CoolTShirts</a:t>
            </a:r>
            <a:r>
              <a:rPr lang="en-US" sz="1200" dirty="0">
                <a:latin typeface="Roboto"/>
                <a:ea typeface="Roboto"/>
                <a:cs typeface="Roboto"/>
                <a:sym typeface="Roboto"/>
              </a:rPr>
              <a:t> is also tracking four specific pages on their website. The idea behind this is that one can see how many (potential) customers are hitting the landing page (shown in the table as “1 - </a:t>
            </a:r>
            <a:r>
              <a:rPr lang="en-US" sz="1200" dirty="0" err="1">
                <a:latin typeface="Roboto"/>
                <a:ea typeface="Roboto"/>
                <a:cs typeface="Roboto"/>
                <a:sym typeface="Roboto"/>
              </a:rPr>
              <a:t>landing_page</a:t>
            </a:r>
            <a:r>
              <a:rPr lang="en-US" sz="1200" dirty="0">
                <a:latin typeface="Roboto"/>
                <a:ea typeface="Roboto"/>
                <a:cs typeface="Roboto"/>
                <a:sym typeface="Roboto"/>
              </a:rPr>
              <a:t>”) or main page of the site, and then track them on their way through to a purchase.</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Each of the (potential) customers that comes to the site will hit the landing page. Then, if they proceed to adding items to their shopping cart, that will be tracked, as well as if they then proceed on to the checkout page, and then if they successfully make a purchase and make it to the purchase page.</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Customers that only make their way to the shopping cart or checkout page but don’t proceed on to purchase are potential targets for </a:t>
            </a:r>
            <a:r>
              <a:rPr lang="en-US" sz="1200" dirty="0" err="1">
                <a:latin typeface="Roboto"/>
                <a:ea typeface="Roboto"/>
                <a:cs typeface="Roboto"/>
                <a:sym typeface="Roboto"/>
              </a:rPr>
              <a:t>retargetting</a:t>
            </a:r>
            <a:r>
              <a:rPr lang="en-US" sz="1200" dirty="0">
                <a:latin typeface="Roboto"/>
                <a:ea typeface="Roboto"/>
                <a:cs typeface="Roboto"/>
                <a:sym typeface="Roboto"/>
              </a:rPr>
              <a:t> campaigns/ads.</a:t>
            </a:r>
          </a:p>
        </p:txBody>
      </p:sp>
      <p:graphicFrame>
        <p:nvGraphicFramePr>
          <p:cNvPr id="317" name="Shape 317"/>
          <p:cNvGraphicFramePr/>
          <p:nvPr>
            <p:extLst>
              <p:ext uri="{D42A27DB-BD31-4B8C-83A1-F6EECF244321}">
                <p14:modId xmlns:p14="http://schemas.microsoft.com/office/powerpoint/2010/main" val="1714458711"/>
              </p:ext>
            </p:extLst>
          </p:nvPr>
        </p:nvGraphicFramePr>
        <p:xfrm>
          <a:off x="5179099" y="2927671"/>
          <a:ext cx="3870900" cy="2100109"/>
        </p:xfrm>
        <a:graphic>
          <a:graphicData uri="http://schemas.openxmlformats.org/drawingml/2006/table">
            <a:tbl>
              <a:tblPr>
                <a:noFill/>
                <a:tableStyleId>{8628B589-4659-4227-9C68-565DD4A46BFE}</a:tableStyleId>
              </a:tblPr>
              <a:tblGrid>
                <a:gridCol w="3870900">
                  <a:extLst>
                    <a:ext uri="{9D8B030D-6E8A-4147-A177-3AD203B41FA5}">
                      <a16:colId xmlns:a16="http://schemas.microsoft.com/office/drawing/2014/main" val="20001"/>
                    </a:ext>
                  </a:extLst>
                </a:gridCol>
              </a:tblGrid>
              <a:tr h="427345">
                <a:tc>
                  <a:txBody>
                    <a:bodyPr/>
                    <a:lstStyle/>
                    <a:p>
                      <a:pPr marL="0" lvl="0" indent="0" algn="ctr" rtl="0">
                        <a:spcBef>
                          <a:spcPts val="0"/>
                        </a:spcBef>
                        <a:spcAft>
                          <a:spcPts val="0"/>
                        </a:spcAft>
                        <a:buNone/>
                      </a:pPr>
                      <a:r>
                        <a:rPr lang="en-US" sz="1000" b="1" dirty="0">
                          <a:solidFill>
                            <a:srgbClr val="FFFFFF"/>
                          </a:solidFill>
                        </a:rPr>
                        <a:t>p</a:t>
                      </a:r>
                      <a:r>
                        <a:rPr lang="en" sz="1000" b="1" dirty="0" err="1">
                          <a:solidFill>
                            <a:srgbClr val="FFFFFF"/>
                          </a:solidFill>
                        </a:rPr>
                        <a:t>age_name</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418191">
                <a:tc>
                  <a:txBody>
                    <a:bodyPr/>
                    <a:lstStyle/>
                    <a:p>
                      <a:pPr marL="0" lvl="0" indent="0" algn="ctr" rtl="0">
                        <a:spcBef>
                          <a:spcPts val="0"/>
                        </a:spcBef>
                        <a:spcAft>
                          <a:spcPts val="0"/>
                        </a:spcAft>
                        <a:buNone/>
                      </a:pPr>
                      <a:r>
                        <a:rPr lang="en-US" sz="1000" dirty="0"/>
                        <a:t>1 - </a:t>
                      </a:r>
                      <a:r>
                        <a:rPr lang="en-US" sz="1000" dirty="0" err="1"/>
                        <a:t>landing_page</a:t>
                      </a:r>
                      <a:endParaRPr sz="1000" dirty="0"/>
                    </a:p>
                  </a:txBody>
                  <a:tcPr marL="91425" marR="91425" marT="91425" marB="91425"/>
                </a:tc>
                <a:extLst>
                  <a:ext uri="{0D108BD9-81ED-4DB2-BD59-A6C34878D82A}">
                    <a16:rowId xmlns:a16="http://schemas.microsoft.com/office/drawing/2014/main" val="10001"/>
                  </a:ext>
                </a:extLst>
              </a:tr>
              <a:tr h="418191">
                <a:tc>
                  <a:txBody>
                    <a:bodyPr/>
                    <a:lstStyle/>
                    <a:p>
                      <a:pPr marL="0" lvl="0" indent="0" algn="ctr" rtl="0">
                        <a:spcBef>
                          <a:spcPts val="0"/>
                        </a:spcBef>
                        <a:spcAft>
                          <a:spcPts val="0"/>
                        </a:spcAft>
                        <a:buNone/>
                      </a:pPr>
                      <a:r>
                        <a:rPr lang="en-US" sz="1000" dirty="0"/>
                        <a:t>2 - </a:t>
                      </a:r>
                      <a:r>
                        <a:rPr lang="en-US" sz="1000" dirty="0" err="1"/>
                        <a:t>shopping_cart</a:t>
                      </a:r>
                      <a:endParaRPr sz="1000" dirty="0"/>
                    </a:p>
                  </a:txBody>
                  <a:tcPr marL="91425" marR="91425" marT="91425" marB="91425"/>
                </a:tc>
                <a:extLst>
                  <a:ext uri="{0D108BD9-81ED-4DB2-BD59-A6C34878D82A}">
                    <a16:rowId xmlns:a16="http://schemas.microsoft.com/office/drawing/2014/main" val="10002"/>
                  </a:ext>
                </a:extLst>
              </a:tr>
              <a:tr h="418191">
                <a:tc>
                  <a:txBody>
                    <a:bodyPr/>
                    <a:lstStyle/>
                    <a:p>
                      <a:pPr marL="0" lvl="0" indent="0" algn="ctr" rtl="0">
                        <a:spcBef>
                          <a:spcPts val="0"/>
                        </a:spcBef>
                        <a:spcAft>
                          <a:spcPts val="0"/>
                        </a:spcAft>
                        <a:buNone/>
                      </a:pPr>
                      <a:r>
                        <a:rPr lang="en-US" sz="1000" dirty="0"/>
                        <a:t>3 - checkout</a:t>
                      </a:r>
                    </a:p>
                  </a:txBody>
                  <a:tcPr marL="91425" marR="91425" marT="91425" marB="91425"/>
                </a:tc>
                <a:extLst>
                  <a:ext uri="{0D108BD9-81ED-4DB2-BD59-A6C34878D82A}">
                    <a16:rowId xmlns:a16="http://schemas.microsoft.com/office/drawing/2014/main" val="10003"/>
                  </a:ext>
                </a:extLst>
              </a:tr>
              <a:tr h="418191">
                <a:tc>
                  <a:txBody>
                    <a:bodyPr/>
                    <a:lstStyle/>
                    <a:p>
                      <a:pPr marL="0" lvl="0" indent="0" algn="ctr" rtl="0">
                        <a:spcBef>
                          <a:spcPts val="0"/>
                        </a:spcBef>
                        <a:spcAft>
                          <a:spcPts val="0"/>
                        </a:spcAft>
                        <a:buNone/>
                      </a:pPr>
                      <a:r>
                        <a:rPr lang="en-US" sz="1000" dirty="0"/>
                        <a:t>4 - purchase</a:t>
                      </a:r>
                      <a:endParaRPr sz="1000" dirty="0"/>
                    </a:p>
                  </a:txBody>
                  <a:tcPr marL="91425" marR="91425" marT="91425" marB="91425"/>
                </a:tc>
                <a:extLst>
                  <a:ext uri="{0D108BD9-81ED-4DB2-BD59-A6C34878D82A}">
                    <a16:rowId xmlns:a16="http://schemas.microsoft.com/office/drawing/2014/main" val="10004"/>
                  </a:ext>
                </a:extLst>
              </a:tr>
            </a:tbl>
          </a:graphicData>
        </a:graphic>
      </p:graphicFrame>
      <p:sp>
        <p:nvSpPr>
          <p:cNvPr id="5" name="Shape 323">
            <a:extLst>
              <a:ext uri="{FF2B5EF4-FFF2-40B4-BE49-F238E27FC236}">
                <a16:creationId xmlns:a16="http://schemas.microsoft.com/office/drawing/2014/main" id="{A8512E13-7D81-8A4F-894E-1F26A936A513}"/>
              </a:ext>
            </a:extLst>
          </p:cNvPr>
          <p:cNvSpPr txBox="1"/>
          <p:nvPr/>
        </p:nvSpPr>
        <p:spPr>
          <a:xfrm>
            <a:off x="5179100" y="1201324"/>
            <a:ext cx="3870900" cy="1726345"/>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SELECT DISTINCT </a:t>
            </a:r>
            <a:r>
              <a:rPr lang="en-US" sz="900" dirty="0" err="1">
                <a:latin typeface="Courier New"/>
                <a:ea typeface="Courier New"/>
                <a:cs typeface="Courier New"/>
                <a:sym typeface="Courier New"/>
              </a:rPr>
              <a:t>page_name</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a:t>
            </a:r>
            <a:endParaRPr sz="900" dirty="0">
              <a:latin typeface="Courier New"/>
              <a:ea typeface="Courier New"/>
              <a:cs typeface="Courier New"/>
              <a:sym typeface="Courier New"/>
            </a:endParaRPr>
          </a:p>
        </p:txBody>
      </p:sp>
    </p:spTree>
    <p:extLst>
      <p:ext uri="{BB962C8B-B14F-4D97-AF65-F5344CB8AC3E}">
        <p14:creationId xmlns:p14="http://schemas.microsoft.com/office/powerpoint/2010/main" val="25447032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E6677"/>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lvl="0" algn="ctr"/>
            <a:r>
              <a:rPr lang="en-US" sz="4800" dirty="0">
                <a:solidFill>
                  <a:schemeClr val="lt1"/>
                </a:solidFill>
                <a:latin typeface="Roboto Black"/>
                <a:ea typeface="Roboto Black"/>
                <a:cs typeface="Roboto Black"/>
                <a:sym typeface="Roboto Black"/>
              </a:rPr>
              <a:t>2. What is the user’s journey?</a:t>
            </a:r>
            <a:endParaRPr lang="en-US" sz="4800" dirty="0"/>
          </a:p>
        </p:txBody>
      </p:sp>
      <p:sp>
        <p:nvSpPr>
          <p:cNvPr id="4" name="TextBox 3">
            <a:extLst>
              <a:ext uri="{FF2B5EF4-FFF2-40B4-BE49-F238E27FC236}">
                <a16:creationId xmlns:a16="http://schemas.microsoft.com/office/drawing/2014/main" id="{F4A61BFE-42AD-BE48-B512-B9DB32DB74D6}"/>
              </a:ext>
            </a:extLst>
          </p:cNvPr>
          <p:cNvSpPr txBox="1"/>
          <p:nvPr/>
        </p:nvSpPr>
        <p:spPr>
          <a:xfrm>
            <a:off x="103367" y="1916264"/>
            <a:ext cx="184731" cy="307777"/>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35194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92625"/>
            <a:ext cx="8872025"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First Touches Per Campaign</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WITH </a:t>
            </a:r>
            <a:r>
              <a:rPr lang="en-US" sz="900" dirty="0" err="1">
                <a:latin typeface="Courier New"/>
                <a:ea typeface="Courier New"/>
                <a:cs typeface="Courier New"/>
                <a:sym typeface="Courier New"/>
              </a:rPr>
              <a:t>first_touch</a:t>
            </a:r>
            <a:r>
              <a:rPr lang="en-US" sz="900" dirty="0">
                <a:latin typeface="Courier New"/>
                <a:ea typeface="Courier New"/>
                <a:cs typeface="Courier New"/>
                <a:sym typeface="Courier New"/>
              </a:rPr>
              <a:t> AS (</a:t>
            </a:r>
          </a:p>
          <a:p>
            <a:pPr lvl="0">
              <a:buClr>
                <a:schemeClr val="dk1"/>
              </a:buClr>
              <a:buSzPts val="1100"/>
            </a:pPr>
            <a:r>
              <a:rPr lang="en-US" sz="900" dirty="0">
                <a:latin typeface="Courier New"/>
                <a:ea typeface="Courier New"/>
                <a:cs typeface="Courier New"/>
                <a:sym typeface="Courier New"/>
              </a:rPr>
              <a:t>    SELECT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MIN(timestamp) as </a:t>
            </a:r>
            <a:r>
              <a:rPr lang="en-US" sz="900" dirty="0" err="1">
                <a:latin typeface="Courier New"/>
                <a:ea typeface="Courier New"/>
                <a:cs typeface="Courier New"/>
                <a:sym typeface="Courier New"/>
              </a:rPr>
              <a:t>first_touch_at</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FROM </a:t>
            </a:r>
            <a:r>
              <a:rPr lang="en-US" sz="900" dirty="0" err="1">
                <a:latin typeface="Courier New"/>
                <a:ea typeface="Courier New"/>
                <a:cs typeface="Courier New"/>
                <a:sym typeface="Courier New"/>
              </a:rPr>
              <a:t>page_visits</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GROUP BY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SELECT </a:t>
            </a:r>
            <a:r>
              <a:rPr lang="en-US" sz="900" dirty="0" err="1">
                <a:latin typeface="Courier New"/>
                <a:ea typeface="Courier New"/>
                <a:cs typeface="Courier New"/>
                <a:sym typeface="Courier New"/>
              </a:rPr>
              <a:t>ft.user_id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ft.first_touch_at</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pv.utm_source</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pv.utm_campaign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COUNT(</a:t>
            </a:r>
            <a:r>
              <a:rPr lang="en-US" sz="900" dirty="0" err="1">
                <a:latin typeface="Courier New"/>
                <a:ea typeface="Courier New"/>
                <a:cs typeface="Courier New"/>
                <a:sym typeface="Courier New"/>
              </a:rPr>
              <a:t>utm_campaign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first_touch</a:t>
            </a:r>
            <a:r>
              <a:rPr lang="en-US" sz="900" dirty="0">
                <a:latin typeface="Courier New"/>
                <a:ea typeface="Courier New"/>
                <a:cs typeface="Courier New"/>
                <a:sym typeface="Courier New"/>
              </a:rPr>
              <a:t> ft</a:t>
            </a:r>
          </a:p>
          <a:p>
            <a:pPr lvl="0">
              <a:buClr>
                <a:schemeClr val="dk1"/>
              </a:buClr>
              <a:buSzPts val="1100"/>
            </a:pPr>
            <a:r>
              <a:rPr lang="en-US" sz="900" dirty="0">
                <a:latin typeface="Courier New"/>
                <a:ea typeface="Courier New"/>
                <a:cs typeface="Courier New"/>
                <a:sym typeface="Courier New"/>
              </a:rPr>
              <a:t>JOIN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ft.user_id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pv.user_id</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AND </a:t>
            </a:r>
            <a:r>
              <a:rPr lang="en-US" sz="900" dirty="0" err="1">
                <a:latin typeface="Courier New"/>
                <a:ea typeface="Courier New"/>
                <a:cs typeface="Courier New"/>
                <a:sym typeface="Courier New"/>
              </a:rPr>
              <a:t>ft.first_touch_at</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pv.timestamp</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GROUP BY </a:t>
            </a:r>
            <a:r>
              <a:rPr lang="en-US" sz="900" dirty="0" err="1">
                <a:latin typeface="Courier New"/>
                <a:ea typeface="Courier New"/>
                <a:cs typeface="Courier New"/>
                <a:sym typeface="Courier New"/>
              </a:rPr>
              <a:t>utm_campaign</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ORDER BY 5 DESC;</a:t>
            </a:r>
            <a:endParaRPr sz="900" dirty="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The query shown on the right is designed to give us information about a customer’s “first touch” – the first time that they click through to (or visit) </a:t>
            </a:r>
            <a:r>
              <a:rPr lang="en-US" sz="1200" dirty="0" err="1">
                <a:latin typeface="Roboto"/>
                <a:ea typeface="Roboto"/>
                <a:cs typeface="Roboto"/>
                <a:sym typeface="Roboto"/>
              </a:rPr>
              <a:t>CoolTShirts.com</a:t>
            </a:r>
            <a:r>
              <a:rPr lang="en-US" sz="1200" dirty="0">
                <a:latin typeface="Roboto"/>
                <a:ea typeface="Roboto"/>
                <a:cs typeface="Roboto"/>
                <a:sym typeface="Roboto"/>
              </a:rPr>
              <a:t>. </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The table below shows the number of visits that are attributed to each source and specific campaign. Only four of the eight campaigns are creating first touch opportunities.</a:t>
            </a: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1128075124"/>
              </p:ext>
            </p:extLst>
          </p:nvPr>
        </p:nvGraphicFramePr>
        <p:xfrm>
          <a:off x="177975" y="3189000"/>
          <a:ext cx="4920900" cy="1758700"/>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gridCol w="1773387">
                  <a:extLst>
                    <a:ext uri="{9D8B030D-6E8A-4147-A177-3AD203B41FA5}">
                      <a16:colId xmlns:a16="http://schemas.microsoft.com/office/drawing/2014/main" val="20001"/>
                    </a:ext>
                  </a:extLst>
                </a:gridCol>
                <a:gridCol w="1688163">
                  <a:extLst>
                    <a:ext uri="{9D8B030D-6E8A-4147-A177-3AD203B41FA5}">
                      <a16:colId xmlns:a16="http://schemas.microsoft.com/office/drawing/2014/main" val="20002"/>
                    </a:ext>
                  </a:extLst>
                </a:gridCol>
              </a:tblGrid>
              <a:tr h="416800">
                <a:tc>
                  <a:txBody>
                    <a:bodyPr/>
                    <a:lstStyle/>
                    <a:p>
                      <a:pPr marL="0" lvl="0" indent="0" rtl="0">
                        <a:spcBef>
                          <a:spcPts val="0"/>
                        </a:spcBef>
                        <a:spcAft>
                          <a:spcPts val="0"/>
                        </a:spcAft>
                        <a:buNone/>
                      </a:pPr>
                      <a:r>
                        <a:rPr lang="en" sz="1000" b="1" dirty="0" err="1">
                          <a:solidFill>
                            <a:srgbClr val="FFFFFF"/>
                          </a:solidFill>
                        </a:rPr>
                        <a:t>utm_source</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err="1">
                          <a:solidFill>
                            <a:srgbClr val="FFFFFF"/>
                          </a:solidFill>
                        </a:rPr>
                        <a:t>utm_campaign</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a:solidFill>
                            <a:srgbClr val="FFFFFF"/>
                          </a:solidFill>
                        </a:rPr>
                        <a:t>COUNT(</a:t>
                      </a:r>
                      <a:r>
                        <a:rPr lang="en" sz="1000" b="1" dirty="0" err="1">
                          <a:solidFill>
                            <a:srgbClr val="FFFFFF"/>
                          </a:solidFill>
                        </a:rPr>
                        <a:t>utm_campaign</a:t>
                      </a:r>
                      <a:r>
                        <a:rPr lang="en" sz="1000" b="1" dirty="0">
                          <a:solidFill>
                            <a:srgbClr val="FFFFFF"/>
                          </a:solidFill>
                        </a:rPr>
                        <a:t>)</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5475">
                <a:tc>
                  <a:txBody>
                    <a:bodyPr/>
                    <a:lstStyle/>
                    <a:p>
                      <a:pPr marL="0" lvl="0" indent="0" rtl="0">
                        <a:spcBef>
                          <a:spcPts val="0"/>
                        </a:spcBef>
                        <a:spcAft>
                          <a:spcPts val="0"/>
                        </a:spcAft>
                        <a:buNone/>
                      </a:pPr>
                      <a:r>
                        <a:rPr lang="en-US" sz="800" dirty="0"/>
                        <a:t>medium</a:t>
                      </a:r>
                      <a:endParaRPr sz="800" dirty="0"/>
                    </a:p>
                  </a:txBody>
                  <a:tcPr marL="91425" marR="91425" marT="91425" marB="91425"/>
                </a:tc>
                <a:tc>
                  <a:txBody>
                    <a:bodyPr/>
                    <a:lstStyle/>
                    <a:p>
                      <a:pPr marL="0" lvl="0" indent="0" rtl="0">
                        <a:spcBef>
                          <a:spcPts val="0"/>
                        </a:spcBef>
                        <a:spcAft>
                          <a:spcPts val="0"/>
                        </a:spcAft>
                        <a:buNone/>
                      </a:pPr>
                      <a:r>
                        <a:rPr lang="en-US" sz="800" dirty="0"/>
                        <a:t>interview-with-cool-</a:t>
                      </a:r>
                      <a:r>
                        <a:rPr lang="en-US" sz="800" dirty="0" err="1"/>
                        <a:t>tshirts</a:t>
                      </a:r>
                      <a:r>
                        <a:rPr lang="en-US" sz="800" dirty="0"/>
                        <a:t>-founder</a:t>
                      </a:r>
                      <a:endParaRPr sz="800" dirty="0"/>
                    </a:p>
                  </a:txBody>
                  <a:tcPr marL="91425" marR="91425" marT="91425" marB="91425"/>
                </a:tc>
                <a:tc>
                  <a:txBody>
                    <a:bodyPr/>
                    <a:lstStyle/>
                    <a:p>
                      <a:pPr marL="0" lvl="0" indent="0" rtl="0">
                        <a:spcBef>
                          <a:spcPts val="0"/>
                        </a:spcBef>
                        <a:spcAft>
                          <a:spcPts val="0"/>
                        </a:spcAft>
                        <a:buNone/>
                      </a:pPr>
                      <a:r>
                        <a:rPr lang="en-US" sz="800" dirty="0"/>
                        <a:t>622</a:t>
                      </a:r>
                    </a:p>
                  </a:txBody>
                  <a:tcPr marL="91425" marR="91425" marT="91425" marB="91425"/>
                </a:tc>
                <a:extLst>
                  <a:ext uri="{0D108BD9-81ED-4DB2-BD59-A6C34878D82A}">
                    <a16:rowId xmlns:a16="http://schemas.microsoft.com/office/drawing/2014/main" val="10001"/>
                  </a:ext>
                </a:extLst>
              </a:tr>
              <a:tr h="335475">
                <a:tc>
                  <a:txBody>
                    <a:bodyPr/>
                    <a:lstStyle/>
                    <a:p>
                      <a:pPr marL="0" lvl="0" indent="0" rtl="0">
                        <a:spcBef>
                          <a:spcPts val="0"/>
                        </a:spcBef>
                        <a:spcAft>
                          <a:spcPts val="0"/>
                        </a:spcAft>
                        <a:buNone/>
                      </a:pPr>
                      <a:r>
                        <a:rPr lang="en-US" sz="800" dirty="0" err="1"/>
                        <a:t>nytimes</a:t>
                      </a:r>
                      <a:endParaRPr sz="800" dirty="0"/>
                    </a:p>
                  </a:txBody>
                  <a:tcPr marL="91425" marR="91425" marT="91425" marB="91425"/>
                </a:tc>
                <a:tc>
                  <a:txBody>
                    <a:bodyPr/>
                    <a:lstStyle/>
                    <a:p>
                      <a:pPr marL="0" lvl="0" indent="0" rtl="0">
                        <a:spcBef>
                          <a:spcPts val="0"/>
                        </a:spcBef>
                        <a:spcAft>
                          <a:spcPts val="0"/>
                        </a:spcAft>
                        <a:buNone/>
                      </a:pPr>
                      <a:r>
                        <a:rPr lang="en-US" sz="800" dirty="0"/>
                        <a:t>getting-to-know-cool-</a:t>
                      </a:r>
                      <a:r>
                        <a:rPr lang="en-US" sz="800" dirty="0" err="1"/>
                        <a:t>tshirts</a:t>
                      </a:r>
                      <a:endParaRPr sz="800" dirty="0"/>
                    </a:p>
                  </a:txBody>
                  <a:tcPr marL="91425" marR="91425" marT="91425" marB="91425"/>
                </a:tc>
                <a:tc>
                  <a:txBody>
                    <a:bodyPr/>
                    <a:lstStyle/>
                    <a:p>
                      <a:pPr marL="0" lvl="0" indent="0" rtl="0">
                        <a:spcBef>
                          <a:spcPts val="0"/>
                        </a:spcBef>
                        <a:spcAft>
                          <a:spcPts val="0"/>
                        </a:spcAft>
                        <a:buNone/>
                      </a:pPr>
                      <a:r>
                        <a:rPr lang="en-US" sz="800" dirty="0"/>
                        <a:t>612</a:t>
                      </a:r>
                      <a:endParaRPr sz="800" dirty="0"/>
                    </a:p>
                  </a:txBody>
                  <a:tcPr marL="91425" marR="91425" marT="91425" marB="91425"/>
                </a:tc>
                <a:extLst>
                  <a:ext uri="{0D108BD9-81ED-4DB2-BD59-A6C34878D82A}">
                    <a16:rowId xmlns:a16="http://schemas.microsoft.com/office/drawing/2014/main" val="10002"/>
                  </a:ext>
                </a:extLst>
              </a:tr>
              <a:tr h="335475">
                <a:tc>
                  <a:txBody>
                    <a:bodyPr/>
                    <a:lstStyle/>
                    <a:p>
                      <a:pPr marL="0" lvl="0" indent="0" rtl="0">
                        <a:spcBef>
                          <a:spcPts val="0"/>
                        </a:spcBef>
                        <a:spcAft>
                          <a:spcPts val="0"/>
                        </a:spcAft>
                        <a:buNone/>
                      </a:pPr>
                      <a:r>
                        <a:rPr lang="en-US" sz="800" dirty="0" err="1"/>
                        <a:t>buzzfeed</a:t>
                      </a:r>
                      <a:endParaRPr sz="800" dirty="0"/>
                    </a:p>
                  </a:txBody>
                  <a:tcPr marL="91425" marR="91425" marT="91425" marB="91425"/>
                </a:tc>
                <a:tc>
                  <a:txBody>
                    <a:bodyPr/>
                    <a:lstStyle/>
                    <a:p>
                      <a:pPr marL="0" lvl="0" indent="0" rtl="0">
                        <a:spcBef>
                          <a:spcPts val="0"/>
                        </a:spcBef>
                        <a:spcAft>
                          <a:spcPts val="0"/>
                        </a:spcAft>
                        <a:buNone/>
                      </a:pPr>
                      <a:r>
                        <a:rPr lang="en-US" sz="800" dirty="0"/>
                        <a:t>ten-crazy-cool-</a:t>
                      </a:r>
                      <a:r>
                        <a:rPr lang="en-US" sz="800" dirty="0" err="1"/>
                        <a:t>tshirts</a:t>
                      </a:r>
                      <a:r>
                        <a:rPr lang="en-US" sz="800" dirty="0"/>
                        <a:t>-facts</a:t>
                      </a:r>
                      <a:endParaRPr sz="800" dirty="0"/>
                    </a:p>
                  </a:txBody>
                  <a:tcPr marL="91425" marR="91425" marT="91425" marB="91425"/>
                </a:tc>
                <a:tc>
                  <a:txBody>
                    <a:bodyPr/>
                    <a:lstStyle/>
                    <a:p>
                      <a:pPr marL="0" lvl="0" indent="0" rtl="0">
                        <a:spcBef>
                          <a:spcPts val="0"/>
                        </a:spcBef>
                        <a:spcAft>
                          <a:spcPts val="0"/>
                        </a:spcAft>
                        <a:buNone/>
                      </a:pPr>
                      <a:r>
                        <a:rPr lang="en-US" sz="800" dirty="0"/>
                        <a:t>576</a:t>
                      </a:r>
                      <a:endParaRPr sz="800" dirty="0"/>
                    </a:p>
                  </a:txBody>
                  <a:tcPr marL="91425" marR="91425" marT="91425" marB="91425"/>
                </a:tc>
                <a:extLst>
                  <a:ext uri="{0D108BD9-81ED-4DB2-BD59-A6C34878D82A}">
                    <a16:rowId xmlns:a16="http://schemas.microsoft.com/office/drawing/2014/main" val="10003"/>
                  </a:ext>
                </a:extLst>
              </a:tr>
              <a:tr h="335475">
                <a:tc>
                  <a:txBody>
                    <a:bodyPr/>
                    <a:lstStyle/>
                    <a:p>
                      <a:pPr marL="0" lvl="0" indent="0" rtl="0">
                        <a:spcBef>
                          <a:spcPts val="0"/>
                        </a:spcBef>
                        <a:spcAft>
                          <a:spcPts val="0"/>
                        </a:spcAft>
                        <a:buNone/>
                      </a:pPr>
                      <a:r>
                        <a:rPr lang="en-US" sz="800" dirty="0"/>
                        <a:t>google</a:t>
                      </a:r>
                      <a:endParaRPr sz="800" dirty="0"/>
                    </a:p>
                  </a:txBody>
                  <a:tcPr marL="91425" marR="91425" marT="91425" marB="91425"/>
                </a:tc>
                <a:tc>
                  <a:txBody>
                    <a:bodyPr/>
                    <a:lstStyle/>
                    <a:p>
                      <a:pPr marL="0" lvl="0" indent="0" rtl="0">
                        <a:spcBef>
                          <a:spcPts val="0"/>
                        </a:spcBef>
                        <a:spcAft>
                          <a:spcPts val="0"/>
                        </a:spcAft>
                        <a:buNone/>
                      </a:pPr>
                      <a:r>
                        <a:rPr lang="en-US" sz="800" dirty="0"/>
                        <a:t>cool-</a:t>
                      </a:r>
                      <a:r>
                        <a:rPr lang="en-US" sz="800" dirty="0" err="1"/>
                        <a:t>tshirts</a:t>
                      </a:r>
                      <a:r>
                        <a:rPr lang="en-US" sz="800" dirty="0"/>
                        <a:t>-search</a:t>
                      </a:r>
                      <a:endParaRPr sz="800" dirty="0"/>
                    </a:p>
                  </a:txBody>
                  <a:tcPr marL="91425" marR="91425" marT="91425" marB="91425"/>
                </a:tc>
                <a:tc>
                  <a:txBody>
                    <a:bodyPr/>
                    <a:lstStyle/>
                    <a:p>
                      <a:pPr marL="0" lvl="0" indent="0" rtl="0">
                        <a:spcBef>
                          <a:spcPts val="0"/>
                        </a:spcBef>
                        <a:spcAft>
                          <a:spcPts val="0"/>
                        </a:spcAft>
                        <a:buNone/>
                      </a:pPr>
                      <a:r>
                        <a:rPr lang="en-US" sz="800" dirty="0"/>
                        <a:t>169</a:t>
                      </a:r>
                      <a:endParaRPr sz="800" dirty="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92625"/>
            <a:ext cx="8872025"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Last Touches Per Campaign</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WITH </a:t>
            </a:r>
            <a:r>
              <a:rPr lang="en-US" sz="900" dirty="0" err="1">
                <a:latin typeface="Courier New"/>
                <a:ea typeface="Courier New"/>
                <a:cs typeface="Courier New"/>
                <a:sym typeface="Courier New"/>
              </a:rPr>
              <a:t>last_touch</a:t>
            </a:r>
            <a:r>
              <a:rPr lang="en-US" sz="900" dirty="0">
                <a:latin typeface="Courier New"/>
                <a:ea typeface="Courier New"/>
                <a:cs typeface="Courier New"/>
                <a:sym typeface="Courier New"/>
              </a:rPr>
              <a:t> AS (</a:t>
            </a:r>
          </a:p>
          <a:p>
            <a:pPr lvl="0">
              <a:buClr>
                <a:schemeClr val="dk1"/>
              </a:buClr>
              <a:buSzPts val="1100"/>
            </a:pPr>
            <a:r>
              <a:rPr lang="en-US" sz="900" dirty="0">
                <a:latin typeface="Courier New"/>
                <a:ea typeface="Courier New"/>
                <a:cs typeface="Courier New"/>
                <a:sym typeface="Courier New"/>
              </a:rPr>
              <a:t>    SELECT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MAX(timestamp) AS </a:t>
            </a:r>
            <a:r>
              <a:rPr lang="en-US" sz="900" dirty="0" err="1">
                <a:latin typeface="Courier New"/>
                <a:ea typeface="Courier New"/>
                <a:cs typeface="Courier New"/>
                <a:sym typeface="Courier New"/>
              </a:rPr>
              <a:t>last_touch_at</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FROM </a:t>
            </a:r>
            <a:r>
              <a:rPr lang="en-US" sz="900" dirty="0" err="1">
                <a:latin typeface="Courier New"/>
                <a:ea typeface="Courier New"/>
                <a:cs typeface="Courier New"/>
                <a:sym typeface="Courier New"/>
              </a:rPr>
              <a:t>page_visits</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GROUP BY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SELECT </a:t>
            </a:r>
            <a:r>
              <a:rPr lang="en-US" sz="900" dirty="0" err="1">
                <a:latin typeface="Courier New"/>
                <a:ea typeface="Courier New"/>
                <a:cs typeface="Courier New"/>
                <a:sym typeface="Courier New"/>
              </a:rPr>
              <a:t>lt.user_id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lt.last_touch_at</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pv.utm_source</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pv.utm_campaign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COUNT(</a:t>
            </a:r>
            <a:r>
              <a:rPr lang="en-US" sz="900" dirty="0" err="1">
                <a:latin typeface="Courier New"/>
                <a:ea typeface="Courier New"/>
                <a:cs typeface="Courier New"/>
                <a:sym typeface="Courier New"/>
              </a:rPr>
              <a:t>utm_campaign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last_touch</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lt</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JOIN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lt.user_id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pv.user_id</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AND </a:t>
            </a:r>
            <a:r>
              <a:rPr lang="en-US" sz="900" dirty="0" err="1">
                <a:latin typeface="Courier New"/>
                <a:ea typeface="Courier New"/>
                <a:cs typeface="Courier New"/>
                <a:sym typeface="Courier New"/>
              </a:rPr>
              <a:t>lt.last_touch_at</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pv.timestamp</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GROUP BY </a:t>
            </a:r>
            <a:r>
              <a:rPr lang="en-US" sz="900" dirty="0" err="1">
                <a:latin typeface="Courier New"/>
                <a:ea typeface="Courier New"/>
                <a:cs typeface="Courier New"/>
                <a:sym typeface="Courier New"/>
              </a:rPr>
              <a:t>utm_campaign</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ORDER BY 5 DESC;</a:t>
            </a:r>
            <a:endParaRPr sz="900" dirty="0">
              <a:latin typeface="Courier New"/>
              <a:ea typeface="Courier New"/>
              <a:cs typeface="Courier New"/>
              <a:sym typeface="Courier New"/>
            </a:endParaRPr>
          </a:p>
        </p:txBody>
      </p:sp>
      <p:sp>
        <p:nvSpPr>
          <p:cNvPr id="324" name="Shape 324"/>
          <p:cNvSpPr txBox="1"/>
          <p:nvPr/>
        </p:nvSpPr>
        <p:spPr>
          <a:xfrm>
            <a:off x="177975" y="1201325"/>
            <a:ext cx="4920900" cy="113039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The query shown on the right is designed to give us information about a customer’s “last touch” – the last visit made to </a:t>
            </a:r>
            <a:r>
              <a:rPr lang="en-US" sz="1200" dirty="0" err="1">
                <a:latin typeface="Roboto"/>
                <a:ea typeface="Roboto"/>
                <a:cs typeface="Roboto"/>
                <a:sym typeface="Roboto"/>
              </a:rPr>
              <a:t>CoolTShirts.com</a:t>
            </a:r>
            <a:r>
              <a:rPr lang="en-US" sz="1200" dirty="0">
                <a:latin typeface="Roboto"/>
                <a:ea typeface="Roboto"/>
                <a:cs typeface="Roboto"/>
                <a:sym typeface="Roboto"/>
              </a:rPr>
              <a:t>.</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The table below shows the number of visits that are attributed to each source and specific campaign. </a:t>
            </a: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1178660371"/>
              </p:ext>
            </p:extLst>
          </p:nvPr>
        </p:nvGraphicFramePr>
        <p:xfrm>
          <a:off x="177975" y="2341955"/>
          <a:ext cx="4920900" cy="2605770"/>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gridCol w="1773387">
                  <a:extLst>
                    <a:ext uri="{9D8B030D-6E8A-4147-A177-3AD203B41FA5}">
                      <a16:colId xmlns:a16="http://schemas.microsoft.com/office/drawing/2014/main" val="20001"/>
                    </a:ext>
                  </a:extLst>
                </a:gridCol>
                <a:gridCol w="1688163">
                  <a:extLst>
                    <a:ext uri="{9D8B030D-6E8A-4147-A177-3AD203B41FA5}">
                      <a16:colId xmlns:a16="http://schemas.microsoft.com/office/drawing/2014/main" val="20002"/>
                    </a:ext>
                  </a:extLst>
                </a:gridCol>
              </a:tblGrid>
              <a:tr h="236204">
                <a:tc>
                  <a:txBody>
                    <a:bodyPr/>
                    <a:lstStyle/>
                    <a:p>
                      <a:pPr marL="0" lvl="0" indent="0" rtl="0">
                        <a:spcBef>
                          <a:spcPts val="0"/>
                        </a:spcBef>
                        <a:spcAft>
                          <a:spcPts val="0"/>
                        </a:spcAft>
                        <a:buNone/>
                      </a:pPr>
                      <a:r>
                        <a:rPr lang="en" sz="700" b="1" dirty="0" err="1">
                          <a:solidFill>
                            <a:srgbClr val="FFFFFF"/>
                          </a:solidFill>
                        </a:rPr>
                        <a:t>utm_source</a:t>
                      </a:r>
                      <a:endParaRPr sz="7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700" b="1" dirty="0" err="1">
                          <a:solidFill>
                            <a:srgbClr val="FFFFFF"/>
                          </a:solidFill>
                        </a:rPr>
                        <a:t>utm_campaign</a:t>
                      </a:r>
                      <a:endParaRPr sz="7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700" b="1" dirty="0">
                          <a:solidFill>
                            <a:srgbClr val="FFFFFF"/>
                          </a:solidFill>
                        </a:rPr>
                        <a:t>COUNT(</a:t>
                      </a:r>
                      <a:r>
                        <a:rPr lang="en" sz="700" b="1" dirty="0" err="1">
                          <a:solidFill>
                            <a:srgbClr val="FFFFFF"/>
                          </a:solidFill>
                        </a:rPr>
                        <a:t>utm_campaign</a:t>
                      </a:r>
                      <a:r>
                        <a:rPr lang="en" sz="700" b="1" dirty="0">
                          <a:solidFill>
                            <a:srgbClr val="FFFFFF"/>
                          </a:solidFill>
                        </a:rPr>
                        <a:t>)</a:t>
                      </a:r>
                      <a:endParaRPr sz="7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236204">
                <a:tc>
                  <a:txBody>
                    <a:bodyPr/>
                    <a:lstStyle/>
                    <a:p>
                      <a:pPr marL="0" lvl="0" indent="0" rtl="0">
                        <a:spcBef>
                          <a:spcPts val="0"/>
                        </a:spcBef>
                        <a:spcAft>
                          <a:spcPts val="0"/>
                        </a:spcAft>
                        <a:buNone/>
                      </a:pPr>
                      <a:r>
                        <a:rPr lang="en-US" sz="700" dirty="0"/>
                        <a:t>email</a:t>
                      </a:r>
                      <a:endParaRPr sz="700" dirty="0"/>
                    </a:p>
                  </a:txBody>
                  <a:tcPr marL="91425" marR="91425" marT="91425" marB="91425"/>
                </a:tc>
                <a:tc>
                  <a:txBody>
                    <a:bodyPr/>
                    <a:lstStyle/>
                    <a:p>
                      <a:pPr marL="0" lvl="0" indent="0" rtl="0">
                        <a:spcBef>
                          <a:spcPts val="0"/>
                        </a:spcBef>
                        <a:spcAft>
                          <a:spcPts val="0"/>
                        </a:spcAft>
                        <a:buNone/>
                      </a:pPr>
                      <a:r>
                        <a:rPr lang="en-US" sz="700" dirty="0"/>
                        <a:t>weekly-newsletter</a:t>
                      </a:r>
                      <a:endParaRPr sz="700" dirty="0"/>
                    </a:p>
                  </a:txBody>
                  <a:tcPr marL="91425" marR="91425" marT="91425" marB="91425"/>
                </a:tc>
                <a:tc>
                  <a:txBody>
                    <a:bodyPr/>
                    <a:lstStyle/>
                    <a:p>
                      <a:pPr marL="0" lvl="0" indent="0" rtl="0">
                        <a:spcBef>
                          <a:spcPts val="0"/>
                        </a:spcBef>
                        <a:spcAft>
                          <a:spcPts val="0"/>
                        </a:spcAft>
                        <a:buNone/>
                      </a:pPr>
                      <a:r>
                        <a:rPr lang="en-US" sz="700" dirty="0"/>
                        <a:t>447</a:t>
                      </a:r>
                    </a:p>
                  </a:txBody>
                  <a:tcPr marL="91425" marR="91425" marT="91425" marB="91425"/>
                </a:tc>
                <a:extLst>
                  <a:ext uri="{0D108BD9-81ED-4DB2-BD59-A6C34878D82A}">
                    <a16:rowId xmlns:a16="http://schemas.microsoft.com/office/drawing/2014/main" val="10001"/>
                  </a:ext>
                </a:extLst>
              </a:tr>
              <a:tr h="236204">
                <a:tc>
                  <a:txBody>
                    <a:bodyPr/>
                    <a:lstStyle/>
                    <a:p>
                      <a:pPr marL="0" lvl="0" indent="0" rtl="0">
                        <a:spcBef>
                          <a:spcPts val="0"/>
                        </a:spcBef>
                        <a:spcAft>
                          <a:spcPts val="0"/>
                        </a:spcAft>
                        <a:buNone/>
                      </a:pPr>
                      <a:r>
                        <a:rPr lang="en-US" sz="700" dirty="0" err="1"/>
                        <a:t>facebook</a:t>
                      </a:r>
                      <a:endParaRPr sz="700" dirty="0"/>
                    </a:p>
                  </a:txBody>
                  <a:tcPr marL="91425" marR="91425" marT="91425" marB="91425"/>
                </a:tc>
                <a:tc>
                  <a:txBody>
                    <a:bodyPr/>
                    <a:lstStyle/>
                    <a:p>
                      <a:pPr marL="0" lvl="0" indent="0" rtl="0">
                        <a:spcBef>
                          <a:spcPts val="0"/>
                        </a:spcBef>
                        <a:spcAft>
                          <a:spcPts val="0"/>
                        </a:spcAft>
                        <a:buNone/>
                      </a:pPr>
                      <a:r>
                        <a:rPr lang="en-US" sz="700" dirty="0" err="1"/>
                        <a:t>retargetting</a:t>
                      </a:r>
                      <a:r>
                        <a:rPr lang="en-US" sz="700" dirty="0"/>
                        <a:t>-ad</a:t>
                      </a:r>
                      <a:endParaRPr sz="700" dirty="0"/>
                    </a:p>
                  </a:txBody>
                  <a:tcPr marL="91425" marR="91425" marT="91425" marB="91425"/>
                </a:tc>
                <a:tc>
                  <a:txBody>
                    <a:bodyPr/>
                    <a:lstStyle/>
                    <a:p>
                      <a:pPr marL="0" lvl="0" indent="0" rtl="0">
                        <a:spcBef>
                          <a:spcPts val="0"/>
                        </a:spcBef>
                        <a:spcAft>
                          <a:spcPts val="0"/>
                        </a:spcAft>
                        <a:buNone/>
                      </a:pPr>
                      <a:r>
                        <a:rPr lang="en-US" sz="700" dirty="0"/>
                        <a:t>443</a:t>
                      </a:r>
                    </a:p>
                  </a:txBody>
                  <a:tcPr marL="91425" marR="91425" marT="91425" marB="91425"/>
                </a:tc>
                <a:extLst>
                  <a:ext uri="{0D108BD9-81ED-4DB2-BD59-A6C34878D82A}">
                    <a16:rowId xmlns:a16="http://schemas.microsoft.com/office/drawing/2014/main" val="1578500395"/>
                  </a:ext>
                </a:extLst>
              </a:tr>
              <a:tr h="236204">
                <a:tc>
                  <a:txBody>
                    <a:bodyPr/>
                    <a:lstStyle/>
                    <a:p>
                      <a:pPr marL="0" lvl="0" indent="0" rtl="0">
                        <a:spcBef>
                          <a:spcPts val="0"/>
                        </a:spcBef>
                        <a:spcAft>
                          <a:spcPts val="0"/>
                        </a:spcAft>
                        <a:buNone/>
                      </a:pPr>
                      <a:r>
                        <a:rPr lang="en-US" sz="700" dirty="0"/>
                        <a:t>email</a:t>
                      </a:r>
                      <a:endParaRPr sz="700" dirty="0"/>
                    </a:p>
                  </a:txBody>
                  <a:tcPr marL="91425" marR="91425" marT="91425" marB="91425"/>
                </a:tc>
                <a:tc>
                  <a:txBody>
                    <a:bodyPr/>
                    <a:lstStyle/>
                    <a:p>
                      <a:pPr marL="0" lvl="0" indent="0" rtl="0">
                        <a:spcBef>
                          <a:spcPts val="0"/>
                        </a:spcBef>
                        <a:spcAft>
                          <a:spcPts val="0"/>
                        </a:spcAft>
                        <a:buNone/>
                      </a:pPr>
                      <a:r>
                        <a:rPr lang="en-US" sz="700" dirty="0" err="1"/>
                        <a:t>retargetting</a:t>
                      </a:r>
                      <a:r>
                        <a:rPr lang="en-US" sz="700" dirty="0"/>
                        <a:t>-campaign</a:t>
                      </a:r>
                      <a:endParaRPr sz="700" dirty="0"/>
                    </a:p>
                  </a:txBody>
                  <a:tcPr marL="91425" marR="91425" marT="91425" marB="91425"/>
                </a:tc>
                <a:tc>
                  <a:txBody>
                    <a:bodyPr/>
                    <a:lstStyle/>
                    <a:p>
                      <a:pPr marL="0" lvl="0" indent="0" rtl="0">
                        <a:spcBef>
                          <a:spcPts val="0"/>
                        </a:spcBef>
                        <a:spcAft>
                          <a:spcPts val="0"/>
                        </a:spcAft>
                        <a:buNone/>
                      </a:pPr>
                      <a:r>
                        <a:rPr lang="en-US" sz="700" dirty="0"/>
                        <a:t>245</a:t>
                      </a:r>
                    </a:p>
                  </a:txBody>
                  <a:tcPr marL="91425" marR="91425" marT="91425" marB="91425"/>
                </a:tc>
                <a:extLst>
                  <a:ext uri="{0D108BD9-81ED-4DB2-BD59-A6C34878D82A}">
                    <a16:rowId xmlns:a16="http://schemas.microsoft.com/office/drawing/2014/main" val="340914801"/>
                  </a:ext>
                </a:extLst>
              </a:tr>
              <a:tr h="236204">
                <a:tc>
                  <a:txBody>
                    <a:bodyPr/>
                    <a:lstStyle/>
                    <a:p>
                      <a:pPr marL="0" lvl="0" indent="0" rtl="0">
                        <a:spcBef>
                          <a:spcPts val="0"/>
                        </a:spcBef>
                        <a:spcAft>
                          <a:spcPts val="0"/>
                        </a:spcAft>
                        <a:buNone/>
                      </a:pPr>
                      <a:r>
                        <a:rPr lang="en-US" sz="700" dirty="0" err="1"/>
                        <a:t>nytimes</a:t>
                      </a:r>
                      <a:endParaRPr sz="700" dirty="0"/>
                    </a:p>
                  </a:txBody>
                  <a:tcPr marL="91425" marR="91425" marT="91425" marB="91425"/>
                </a:tc>
                <a:tc>
                  <a:txBody>
                    <a:bodyPr/>
                    <a:lstStyle/>
                    <a:p>
                      <a:pPr marL="0" lvl="0" indent="0" rtl="0">
                        <a:spcBef>
                          <a:spcPts val="0"/>
                        </a:spcBef>
                        <a:spcAft>
                          <a:spcPts val="0"/>
                        </a:spcAft>
                        <a:buNone/>
                      </a:pPr>
                      <a:r>
                        <a:rPr lang="en-US" sz="700" dirty="0"/>
                        <a:t>getting-to-know-cool-</a:t>
                      </a:r>
                      <a:r>
                        <a:rPr lang="en-US" sz="700" dirty="0" err="1"/>
                        <a:t>tshirts</a:t>
                      </a:r>
                      <a:endParaRPr sz="700" dirty="0"/>
                    </a:p>
                  </a:txBody>
                  <a:tcPr marL="91425" marR="91425" marT="91425" marB="91425"/>
                </a:tc>
                <a:tc>
                  <a:txBody>
                    <a:bodyPr/>
                    <a:lstStyle/>
                    <a:p>
                      <a:pPr marL="0" lvl="0" indent="0" rtl="0">
                        <a:spcBef>
                          <a:spcPts val="0"/>
                        </a:spcBef>
                        <a:spcAft>
                          <a:spcPts val="0"/>
                        </a:spcAft>
                        <a:buNone/>
                      </a:pPr>
                      <a:r>
                        <a:rPr lang="en-US" sz="700" dirty="0"/>
                        <a:t>232</a:t>
                      </a:r>
                    </a:p>
                  </a:txBody>
                  <a:tcPr marL="91425" marR="91425" marT="91425" marB="91425"/>
                </a:tc>
                <a:extLst>
                  <a:ext uri="{0D108BD9-81ED-4DB2-BD59-A6C34878D82A}">
                    <a16:rowId xmlns:a16="http://schemas.microsoft.com/office/drawing/2014/main" val="3568340231"/>
                  </a:ext>
                </a:extLst>
              </a:tr>
              <a:tr h="236204">
                <a:tc>
                  <a:txBody>
                    <a:bodyPr/>
                    <a:lstStyle/>
                    <a:p>
                      <a:pPr marL="0" lvl="0" indent="0" rtl="0">
                        <a:spcBef>
                          <a:spcPts val="0"/>
                        </a:spcBef>
                        <a:spcAft>
                          <a:spcPts val="0"/>
                        </a:spcAft>
                        <a:buNone/>
                      </a:pPr>
                      <a:r>
                        <a:rPr lang="en-US" sz="700" dirty="0" err="1"/>
                        <a:t>buzzfeed</a:t>
                      </a:r>
                      <a:endParaRPr sz="700" dirty="0"/>
                    </a:p>
                  </a:txBody>
                  <a:tcPr marL="91425" marR="91425" marT="91425" marB="91425"/>
                </a:tc>
                <a:tc>
                  <a:txBody>
                    <a:bodyPr/>
                    <a:lstStyle/>
                    <a:p>
                      <a:pPr marL="0" lvl="0" indent="0" rtl="0">
                        <a:spcBef>
                          <a:spcPts val="0"/>
                        </a:spcBef>
                        <a:spcAft>
                          <a:spcPts val="0"/>
                        </a:spcAft>
                        <a:buNone/>
                      </a:pPr>
                      <a:r>
                        <a:rPr lang="en-US" sz="700" dirty="0"/>
                        <a:t>ten-crazy-cool-</a:t>
                      </a:r>
                      <a:r>
                        <a:rPr lang="en-US" sz="700" dirty="0" err="1"/>
                        <a:t>tshirts</a:t>
                      </a:r>
                      <a:r>
                        <a:rPr lang="en-US" sz="700" dirty="0"/>
                        <a:t>-facts</a:t>
                      </a:r>
                      <a:endParaRPr sz="700" dirty="0"/>
                    </a:p>
                  </a:txBody>
                  <a:tcPr marL="91425" marR="91425" marT="91425" marB="91425"/>
                </a:tc>
                <a:tc>
                  <a:txBody>
                    <a:bodyPr/>
                    <a:lstStyle/>
                    <a:p>
                      <a:pPr marL="0" lvl="0" indent="0" rtl="0">
                        <a:spcBef>
                          <a:spcPts val="0"/>
                        </a:spcBef>
                        <a:spcAft>
                          <a:spcPts val="0"/>
                        </a:spcAft>
                        <a:buNone/>
                      </a:pPr>
                      <a:r>
                        <a:rPr lang="en-US" sz="700" dirty="0"/>
                        <a:t>190</a:t>
                      </a:r>
                    </a:p>
                  </a:txBody>
                  <a:tcPr marL="91425" marR="91425" marT="91425" marB="91425"/>
                </a:tc>
                <a:extLst>
                  <a:ext uri="{0D108BD9-81ED-4DB2-BD59-A6C34878D82A}">
                    <a16:rowId xmlns:a16="http://schemas.microsoft.com/office/drawing/2014/main" val="2401364318"/>
                  </a:ext>
                </a:extLst>
              </a:tr>
              <a:tr h="236204">
                <a:tc>
                  <a:txBody>
                    <a:bodyPr/>
                    <a:lstStyle/>
                    <a:p>
                      <a:pPr marL="0" lvl="0" indent="0" rtl="0">
                        <a:spcBef>
                          <a:spcPts val="0"/>
                        </a:spcBef>
                        <a:spcAft>
                          <a:spcPts val="0"/>
                        </a:spcAft>
                        <a:buNone/>
                      </a:pPr>
                      <a:r>
                        <a:rPr lang="en-US" sz="700" dirty="0"/>
                        <a:t>medium</a:t>
                      </a:r>
                      <a:endParaRPr sz="700" dirty="0"/>
                    </a:p>
                  </a:txBody>
                  <a:tcPr marL="91425" marR="91425" marT="91425" marB="91425"/>
                </a:tc>
                <a:tc>
                  <a:txBody>
                    <a:bodyPr/>
                    <a:lstStyle/>
                    <a:p>
                      <a:pPr marL="0" lvl="0" indent="0" rtl="0">
                        <a:spcBef>
                          <a:spcPts val="0"/>
                        </a:spcBef>
                        <a:spcAft>
                          <a:spcPts val="0"/>
                        </a:spcAft>
                        <a:buNone/>
                      </a:pPr>
                      <a:r>
                        <a:rPr lang="en-US" sz="700" dirty="0"/>
                        <a:t>interview-with-cool-</a:t>
                      </a:r>
                      <a:r>
                        <a:rPr lang="en-US" sz="700" dirty="0" err="1"/>
                        <a:t>tshirts</a:t>
                      </a:r>
                      <a:r>
                        <a:rPr lang="en-US" sz="700" dirty="0"/>
                        <a:t>-founder</a:t>
                      </a:r>
                      <a:endParaRPr sz="700" dirty="0"/>
                    </a:p>
                  </a:txBody>
                  <a:tcPr marL="91425" marR="91425" marT="91425" marB="91425"/>
                </a:tc>
                <a:tc>
                  <a:txBody>
                    <a:bodyPr/>
                    <a:lstStyle/>
                    <a:p>
                      <a:pPr marL="0" lvl="0" indent="0" rtl="0">
                        <a:spcBef>
                          <a:spcPts val="0"/>
                        </a:spcBef>
                        <a:spcAft>
                          <a:spcPts val="0"/>
                        </a:spcAft>
                        <a:buNone/>
                      </a:pPr>
                      <a:r>
                        <a:rPr lang="en-US" sz="700" dirty="0"/>
                        <a:t>184</a:t>
                      </a:r>
                      <a:endParaRPr sz="700" dirty="0"/>
                    </a:p>
                  </a:txBody>
                  <a:tcPr marL="91425" marR="91425" marT="91425" marB="91425"/>
                </a:tc>
                <a:extLst>
                  <a:ext uri="{0D108BD9-81ED-4DB2-BD59-A6C34878D82A}">
                    <a16:rowId xmlns:a16="http://schemas.microsoft.com/office/drawing/2014/main" val="10002"/>
                  </a:ext>
                </a:extLst>
              </a:tr>
              <a:tr h="236204">
                <a:tc>
                  <a:txBody>
                    <a:bodyPr/>
                    <a:lstStyle/>
                    <a:p>
                      <a:pPr marL="0" lvl="0" indent="0" rtl="0">
                        <a:spcBef>
                          <a:spcPts val="0"/>
                        </a:spcBef>
                        <a:spcAft>
                          <a:spcPts val="0"/>
                        </a:spcAft>
                        <a:buNone/>
                      </a:pPr>
                      <a:r>
                        <a:rPr lang="en-US" sz="700" dirty="0"/>
                        <a:t>google</a:t>
                      </a:r>
                      <a:endParaRPr sz="700" dirty="0"/>
                    </a:p>
                  </a:txBody>
                  <a:tcPr marL="91425" marR="91425" marT="91425" marB="91425"/>
                </a:tc>
                <a:tc>
                  <a:txBody>
                    <a:bodyPr/>
                    <a:lstStyle/>
                    <a:p>
                      <a:pPr marL="0" lvl="0" indent="0" rtl="0">
                        <a:spcBef>
                          <a:spcPts val="0"/>
                        </a:spcBef>
                        <a:spcAft>
                          <a:spcPts val="0"/>
                        </a:spcAft>
                        <a:buNone/>
                      </a:pPr>
                      <a:r>
                        <a:rPr lang="en-US" sz="700" dirty="0"/>
                        <a:t>paid-search</a:t>
                      </a:r>
                      <a:endParaRPr sz="700" dirty="0"/>
                    </a:p>
                  </a:txBody>
                  <a:tcPr marL="91425" marR="91425" marT="91425" marB="91425"/>
                </a:tc>
                <a:tc>
                  <a:txBody>
                    <a:bodyPr/>
                    <a:lstStyle/>
                    <a:p>
                      <a:pPr marL="0" lvl="0" indent="0" rtl="0">
                        <a:spcBef>
                          <a:spcPts val="0"/>
                        </a:spcBef>
                        <a:spcAft>
                          <a:spcPts val="0"/>
                        </a:spcAft>
                        <a:buNone/>
                      </a:pPr>
                      <a:r>
                        <a:rPr lang="en-US" sz="700" dirty="0"/>
                        <a:t>178</a:t>
                      </a:r>
                      <a:endParaRPr sz="700" dirty="0"/>
                    </a:p>
                  </a:txBody>
                  <a:tcPr marL="91425" marR="91425" marT="91425" marB="91425"/>
                </a:tc>
                <a:extLst>
                  <a:ext uri="{0D108BD9-81ED-4DB2-BD59-A6C34878D82A}">
                    <a16:rowId xmlns:a16="http://schemas.microsoft.com/office/drawing/2014/main" val="10003"/>
                  </a:ext>
                </a:extLst>
              </a:tr>
              <a:tr h="236204">
                <a:tc>
                  <a:txBody>
                    <a:bodyPr/>
                    <a:lstStyle/>
                    <a:p>
                      <a:pPr marL="0" lvl="0" indent="0" rtl="0">
                        <a:spcBef>
                          <a:spcPts val="0"/>
                        </a:spcBef>
                        <a:spcAft>
                          <a:spcPts val="0"/>
                        </a:spcAft>
                        <a:buNone/>
                      </a:pPr>
                      <a:r>
                        <a:rPr lang="en-US" sz="700" dirty="0"/>
                        <a:t>google</a:t>
                      </a:r>
                      <a:endParaRPr sz="700" dirty="0"/>
                    </a:p>
                  </a:txBody>
                  <a:tcPr marL="91425" marR="91425" marT="91425" marB="91425"/>
                </a:tc>
                <a:tc>
                  <a:txBody>
                    <a:bodyPr/>
                    <a:lstStyle/>
                    <a:p>
                      <a:pPr marL="0" lvl="0" indent="0" rtl="0">
                        <a:spcBef>
                          <a:spcPts val="0"/>
                        </a:spcBef>
                        <a:spcAft>
                          <a:spcPts val="0"/>
                        </a:spcAft>
                        <a:buNone/>
                      </a:pPr>
                      <a:r>
                        <a:rPr lang="en-US" sz="700" dirty="0"/>
                        <a:t>cool-</a:t>
                      </a:r>
                      <a:r>
                        <a:rPr lang="en-US" sz="700" dirty="0" err="1"/>
                        <a:t>tshirts</a:t>
                      </a:r>
                      <a:r>
                        <a:rPr lang="en-US" sz="700" dirty="0"/>
                        <a:t>-search</a:t>
                      </a:r>
                      <a:endParaRPr sz="700" dirty="0"/>
                    </a:p>
                  </a:txBody>
                  <a:tcPr marL="91425" marR="91425" marT="91425" marB="91425"/>
                </a:tc>
                <a:tc>
                  <a:txBody>
                    <a:bodyPr/>
                    <a:lstStyle/>
                    <a:p>
                      <a:pPr marL="0" lvl="0" indent="0" rtl="0">
                        <a:spcBef>
                          <a:spcPts val="0"/>
                        </a:spcBef>
                        <a:spcAft>
                          <a:spcPts val="0"/>
                        </a:spcAft>
                        <a:buNone/>
                      </a:pPr>
                      <a:r>
                        <a:rPr lang="en-US" sz="700" dirty="0"/>
                        <a:t>60</a:t>
                      </a:r>
                      <a:endParaRPr sz="700" dirty="0"/>
                    </a:p>
                  </a:txBody>
                  <a:tcPr marL="91425" marR="91425" marT="91425" marB="91425"/>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036524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92625"/>
            <a:ext cx="8872025"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Number of Last Touches Ending in a Purchase Per Campaign</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SELECT COUNT(DISTINCT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page_visits</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WHERE </a:t>
            </a:r>
            <a:r>
              <a:rPr lang="en-US" sz="900" dirty="0" err="1">
                <a:latin typeface="Courier New"/>
                <a:ea typeface="Courier New"/>
                <a:cs typeface="Courier New"/>
                <a:sym typeface="Courier New"/>
              </a:rPr>
              <a:t>page_name</a:t>
            </a:r>
            <a:r>
              <a:rPr lang="en-US" sz="900" dirty="0">
                <a:latin typeface="Courier New"/>
                <a:ea typeface="Courier New"/>
                <a:cs typeface="Courier New"/>
                <a:sym typeface="Courier New"/>
              </a:rPr>
              <a:t> = '4 - purchase’;</a:t>
            </a: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WITH </a:t>
            </a:r>
            <a:r>
              <a:rPr lang="en-US" sz="900" dirty="0" err="1">
                <a:latin typeface="Courier New"/>
                <a:ea typeface="Courier New"/>
                <a:cs typeface="Courier New"/>
                <a:sym typeface="Courier New"/>
              </a:rPr>
              <a:t>last_touch</a:t>
            </a:r>
            <a:r>
              <a:rPr lang="en-US" sz="900" dirty="0">
                <a:latin typeface="Courier New"/>
                <a:ea typeface="Courier New"/>
                <a:cs typeface="Courier New"/>
                <a:sym typeface="Courier New"/>
              </a:rPr>
              <a:t> AS (</a:t>
            </a:r>
          </a:p>
          <a:p>
            <a:pPr lvl="0">
              <a:buClr>
                <a:schemeClr val="dk1"/>
              </a:buClr>
              <a:buSzPts val="1100"/>
            </a:pPr>
            <a:r>
              <a:rPr lang="en-US" sz="900" dirty="0">
                <a:latin typeface="Courier New"/>
                <a:ea typeface="Courier New"/>
                <a:cs typeface="Courier New"/>
                <a:sym typeface="Courier New"/>
              </a:rPr>
              <a:t>    SELECT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MAX(timestamp) AS </a:t>
            </a:r>
            <a:r>
              <a:rPr lang="en-US" sz="900" dirty="0" err="1">
                <a:latin typeface="Courier New"/>
                <a:ea typeface="Courier New"/>
                <a:cs typeface="Courier New"/>
                <a:sym typeface="Courier New"/>
              </a:rPr>
              <a:t>last_touch_at</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FROM </a:t>
            </a:r>
            <a:r>
              <a:rPr lang="en-US" sz="900" dirty="0" err="1">
                <a:latin typeface="Courier New"/>
                <a:ea typeface="Courier New"/>
                <a:cs typeface="Courier New"/>
                <a:sym typeface="Courier New"/>
              </a:rPr>
              <a:t>page_visits</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WHERE </a:t>
            </a:r>
            <a:r>
              <a:rPr lang="en-US" sz="900" dirty="0" err="1">
                <a:latin typeface="Courier New"/>
                <a:ea typeface="Courier New"/>
                <a:cs typeface="Courier New"/>
                <a:sym typeface="Courier New"/>
              </a:rPr>
              <a:t>page_name</a:t>
            </a:r>
            <a:r>
              <a:rPr lang="en-US" sz="900" dirty="0">
                <a:latin typeface="Courier New"/>
                <a:ea typeface="Courier New"/>
                <a:cs typeface="Courier New"/>
                <a:sym typeface="Courier New"/>
              </a:rPr>
              <a:t> = '4 - purchase’</a:t>
            </a:r>
          </a:p>
          <a:p>
            <a:pPr lvl="0">
              <a:buClr>
                <a:schemeClr val="dk1"/>
              </a:buClr>
              <a:buSzPts val="1100"/>
            </a:pPr>
            <a:r>
              <a:rPr lang="en-US" sz="900" dirty="0">
                <a:latin typeface="Courier New"/>
                <a:ea typeface="Courier New"/>
                <a:cs typeface="Courier New"/>
                <a:sym typeface="Courier New"/>
              </a:rPr>
              <a:t>    GROUP BY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SELECT </a:t>
            </a:r>
            <a:r>
              <a:rPr lang="en-US" sz="900" dirty="0" err="1">
                <a:latin typeface="Courier New"/>
                <a:ea typeface="Courier New"/>
                <a:cs typeface="Courier New"/>
                <a:sym typeface="Courier New"/>
              </a:rPr>
              <a:t>lt.user_id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lt.last_touch_at</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pv.utm_source</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pv.utm_campaign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COUNT(</a:t>
            </a:r>
            <a:r>
              <a:rPr lang="en-US" sz="900" dirty="0" err="1">
                <a:latin typeface="Courier New"/>
                <a:ea typeface="Courier New"/>
                <a:cs typeface="Courier New"/>
                <a:sym typeface="Courier New"/>
              </a:rPr>
              <a:t>utm_campaign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last_touch</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lt</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JOIN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pv</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lt.user_id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pv.user_id</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AND </a:t>
            </a:r>
            <a:r>
              <a:rPr lang="en-US" sz="900" dirty="0" err="1">
                <a:latin typeface="Courier New"/>
                <a:ea typeface="Courier New"/>
                <a:cs typeface="Courier New"/>
                <a:sym typeface="Courier New"/>
              </a:rPr>
              <a:t>lt.last_touch_at</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pv.timestamp</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GROUP BY </a:t>
            </a:r>
            <a:r>
              <a:rPr lang="en-US" sz="900" dirty="0" err="1">
                <a:latin typeface="Courier New"/>
                <a:ea typeface="Courier New"/>
                <a:cs typeface="Courier New"/>
                <a:sym typeface="Courier New"/>
              </a:rPr>
              <a:t>utm_campaign</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ORDER BY 5 DESC;</a:t>
            </a:r>
            <a:endParaRPr sz="900" dirty="0">
              <a:latin typeface="Courier New"/>
              <a:ea typeface="Courier New"/>
              <a:cs typeface="Courier New"/>
              <a:sym typeface="Courier New"/>
            </a:endParaRPr>
          </a:p>
        </p:txBody>
      </p:sp>
      <p:sp>
        <p:nvSpPr>
          <p:cNvPr id="324" name="Shape 324"/>
          <p:cNvSpPr txBox="1"/>
          <p:nvPr/>
        </p:nvSpPr>
        <p:spPr>
          <a:xfrm>
            <a:off x="177975" y="1201325"/>
            <a:ext cx="4920900" cy="113039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In total, 361 customers made purchases from </a:t>
            </a:r>
            <a:r>
              <a:rPr lang="en-US" sz="1200" dirty="0" err="1">
                <a:latin typeface="Roboto"/>
                <a:ea typeface="Roboto"/>
                <a:cs typeface="Roboto"/>
                <a:sym typeface="Roboto"/>
              </a:rPr>
              <a:t>CoolTShirts</a:t>
            </a:r>
            <a:r>
              <a:rPr lang="en-US" sz="1200" dirty="0">
                <a:latin typeface="Roboto"/>
                <a:ea typeface="Roboto"/>
                <a:cs typeface="Roboto"/>
                <a:sym typeface="Roboto"/>
              </a:rPr>
              <a:t>. The queries to the right count these purchases, as well as show us which campaigns are responsible for how many last touches end specifically on the purchase page. The table below shows the specific counts for each of the campaigns.</a:t>
            </a: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1553843314"/>
              </p:ext>
            </p:extLst>
          </p:nvPr>
        </p:nvGraphicFramePr>
        <p:xfrm>
          <a:off x="177975" y="2341955"/>
          <a:ext cx="4920900" cy="2605770"/>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gridCol w="1773387">
                  <a:extLst>
                    <a:ext uri="{9D8B030D-6E8A-4147-A177-3AD203B41FA5}">
                      <a16:colId xmlns:a16="http://schemas.microsoft.com/office/drawing/2014/main" val="20001"/>
                    </a:ext>
                  </a:extLst>
                </a:gridCol>
                <a:gridCol w="1688163">
                  <a:extLst>
                    <a:ext uri="{9D8B030D-6E8A-4147-A177-3AD203B41FA5}">
                      <a16:colId xmlns:a16="http://schemas.microsoft.com/office/drawing/2014/main" val="20002"/>
                    </a:ext>
                  </a:extLst>
                </a:gridCol>
              </a:tblGrid>
              <a:tr h="236204">
                <a:tc>
                  <a:txBody>
                    <a:bodyPr/>
                    <a:lstStyle/>
                    <a:p>
                      <a:pPr marL="0" lvl="0" indent="0" rtl="0">
                        <a:spcBef>
                          <a:spcPts val="0"/>
                        </a:spcBef>
                        <a:spcAft>
                          <a:spcPts val="0"/>
                        </a:spcAft>
                        <a:buNone/>
                      </a:pPr>
                      <a:r>
                        <a:rPr lang="en" sz="700" b="1" dirty="0" err="1">
                          <a:solidFill>
                            <a:srgbClr val="FFFFFF"/>
                          </a:solidFill>
                        </a:rPr>
                        <a:t>utm_source</a:t>
                      </a:r>
                      <a:endParaRPr sz="7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700" b="1" dirty="0" err="1">
                          <a:solidFill>
                            <a:srgbClr val="FFFFFF"/>
                          </a:solidFill>
                        </a:rPr>
                        <a:t>utm_campaign</a:t>
                      </a:r>
                      <a:endParaRPr sz="7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700" b="1" dirty="0">
                          <a:solidFill>
                            <a:srgbClr val="FFFFFF"/>
                          </a:solidFill>
                        </a:rPr>
                        <a:t>COUNT(</a:t>
                      </a:r>
                      <a:r>
                        <a:rPr lang="en" sz="700" b="1" dirty="0" err="1">
                          <a:solidFill>
                            <a:srgbClr val="FFFFFF"/>
                          </a:solidFill>
                        </a:rPr>
                        <a:t>utm_campaign</a:t>
                      </a:r>
                      <a:r>
                        <a:rPr lang="en" sz="700" b="1" dirty="0">
                          <a:solidFill>
                            <a:srgbClr val="FFFFFF"/>
                          </a:solidFill>
                        </a:rPr>
                        <a:t>)</a:t>
                      </a:r>
                      <a:endParaRPr sz="7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236204">
                <a:tc>
                  <a:txBody>
                    <a:bodyPr/>
                    <a:lstStyle/>
                    <a:p>
                      <a:pPr marL="0" lvl="0" indent="0" rtl="0">
                        <a:spcBef>
                          <a:spcPts val="0"/>
                        </a:spcBef>
                        <a:spcAft>
                          <a:spcPts val="0"/>
                        </a:spcAft>
                        <a:buNone/>
                      </a:pPr>
                      <a:r>
                        <a:rPr lang="en-US" sz="700" dirty="0"/>
                        <a:t>email</a:t>
                      </a:r>
                      <a:endParaRPr sz="700" dirty="0"/>
                    </a:p>
                  </a:txBody>
                  <a:tcPr marL="91425" marR="91425" marT="91425" marB="91425"/>
                </a:tc>
                <a:tc>
                  <a:txBody>
                    <a:bodyPr/>
                    <a:lstStyle/>
                    <a:p>
                      <a:pPr marL="0" lvl="0" indent="0" rtl="0">
                        <a:spcBef>
                          <a:spcPts val="0"/>
                        </a:spcBef>
                        <a:spcAft>
                          <a:spcPts val="0"/>
                        </a:spcAft>
                        <a:buNone/>
                      </a:pPr>
                      <a:r>
                        <a:rPr lang="en-US" sz="700" dirty="0"/>
                        <a:t>weekly-newsletter</a:t>
                      </a:r>
                      <a:endParaRPr sz="700" dirty="0"/>
                    </a:p>
                  </a:txBody>
                  <a:tcPr marL="91425" marR="91425" marT="91425" marB="91425"/>
                </a:tc>
                <a:tc>
                  <a:txBody>
                    <a:bodyPr/>
                    <a:lstStyle/>
                    <a:p>
                      <a:pPr marL="0" lvl="0" indent="0" rtl="0">
                        <a:spcBef>
                          <a:spcPts val="0"/>
                        </a:spcBef>
                        <a:spcAft>
                          <a:spcPts val="0"/>
                        </a:spcAft>
                        <a:buNone/>
                      </a:pPr>
                      <a:r>
                        <a:rPr lang="en-US" sz="700" dirty="0"/>
                        <a:t>115</a:t>
                      </a:r>
                    </a:p>
                  </a:txBody>
                  <a:tcPr marL="91425" marR="91425" marT="91425" marB="91425"/>
                </a:tc>
                <a:extLst>
                  <a:ext uri="{0D108BD9-81ED-4DB2-BD59-A6C34878D82A}">
                    <a16:rowId xmlns:a16="http://schemas.microsoft.com/office/drawing/2014/main" val="10001"/>
                  </a:ext>
                </a:extLst>
              </a:tr>
              <a:tr h="236204">
                <a:tc>
                  <a:txBody>
                    <a:bodyPr/>
                    <a:lstStyle/>
                    <a:p>
                      <a:pPr marL="0" lvl="0" indent="0" rtl="0">
                        <a:spcBef>
                          <a:spcPts val="0"/>
                        </a:spcBef>
                        <a:spcAft>
                          <a:spcPts val="0"/>
                        </a:spcAft>
                        <a:buNone/>
                      </a:pPr>
                      <a:r>
                        <a:rPr lang="en-US" sz="700" dirty="0" err="1"/>
                        <a:t>facebook</a:t>
                      </a:r>
                      <a:endParaRPr sz="700" dirty="0"/>
                    </a:p>
                  </a:txBody>
                  <a:tcPr marL="91425" marR="91425" marT="91425" marB="91425"/>
                </a:tc>
                <a:tc>
                  <a:txBody>
                    <a:bodyPr/>
                    <a:lstStyle/>
                    <a:p>
                      <a:pPr marL="0" lvl="0" indent="0" rtl="0">
                        <a:spcBef>
                          <a:spcPts val="0"/>
                        </a:spcBef>
                        <a:spcAft>
                          <a:spcPts val="0"/>
                        </a:spcAft>
                        <a:buNone/>
                      </a:pPr>
                      <a:r>
                        <a:rPr lang="en-US" sz="700" dirty="0" err="1"/>
                        <a:t>retargetting</a:t>
                      </a:r>
                      <a:r>
                        <a:rPr lang="en-US" sz="700" dirty="0"/>
                        <a:t>-ad</a:t>
                      </a:r>
                      <a:endParaRPr sz="700" dirty="0"/>
                    </a:p>
                  </a:txBody>
                  <a:tcPr marL="91425" marR="91425" marT="91425" marB="91425"/>
                </a:tc>
                <a:tc>
                  <a:txBody>
                    <a:bodyPr/>
                    <a:lstStyle/>
                    <a:p>
                      <a:pPr marL="0" lvl="0" indent="0" rtl="0">
                        <a:spcBef>
                          <a:spcPts val="0"/>
                        </a:spcBef>
                        <a:spcAft>
                          <a:spcPts val="0"/>
                        </a:spcAft>
                        <a:buNone/>
                      </a:pPr>
                      <a:r>
                        <a:rPr lang="en-US" sz="700" dirty="0"/>
                        <a:t>113</a:t>
                      </a:r>
                    </a:p>
                  </a:txBody>
                  <a:tcPr marL="91425" marR="91425" marT="91425" marB="91425"/>
                </a:tc>
                <a:extLst>
                  <a:ext uri="{0D108BD9-81ED-4DB2-BD59-A6C34878D82A}">
                    <a16:rowId xmlns:a16="http://schemas.microsoft.com/office/drawing/2014/main" val="1578500395"/>
                  </a:ext>
                </a:extLst>
              </a:tr>
              <a:tr h="236204">
                <a:tc>
                  <a:txBody>
                    <a:bodyPr/>
                    <a:lstStyle/>
                    <a:p>
                      <a:pPr marL="0" lvl="0" indent="0" rtl="0">
                        <a:spcBef>
                          <a:spcPts val="0"/>
                        </a:spcBef>
                        <a:spcAft>
                          <a:spcPts val="0"/>
                        </a:spcAft>
                        <a:buNone/>
                      </a:pPr>
                      <a:r>
                        <a:rPr lang="en-US" sz="700" dirty="0"/>
                        <a:t>email</a:t>
                      </a:r>
                      <a:endParaRPr sz="700" dirty="0"/>
                    </a:p>
                  </a:txBody>
                  <a:tcPr marL="91425" marR="91425" marT="91425" marB="91425"/>
                </a:tc>
                <a:tc>
                  <a:txBody>
                    <a:bodyPr/>
                    <a:lstStyle/>
                    <a:p>
                      <a:pPr marL="0" lvl="0" indent="0" rtl="0">
                        <a:spcBef>
                          <a:spcPts val="0"/>
                        </a:spcBef>
                        <a:spcAft>
                          <a:spcPts val="0"/>
                        </a:spcAft>
                        <a:buNone/>
                      </a:pPr>
                      <a:r>
                        <a:rPr lang="en-US" sz="700" dirty="0" err="1"/>
                        <a:t>retargetting</a:t>
                      </a:r>
                      <a:r>
                        <a:rPr lang="en-US" sz="700" dirty="0"/>
                        <a:t>-campaign</a:t>
                      </a:r>
                      <a:endParaRPr sz="700" dirty="0"/>
                    </a:p>
                  </a:txBody>
                  <a:tcPr marL="91425" marR="91425" marT="91425" marB="91425"/>
                </a:tc>
                <a:tc>
                  <a:txBody>
                    <a:bodyPr/>
                    <a:lstStyle/>
                    <a:p>
                      <a:pPr marL="0" lvl="0" indent="0" rtl="0">
                        <a:spcBef>
                          <a:spcPts val="0"/>
                        </a:spcBef>
                        <a:spcAft>
                          <a:spcPts val="0"/>
                        </a:spcAft>
                        <a:buNone/>
                      </a:pPr>
                      <a:r>
                        <a:rPr lang="en-US" sz="700" dirty="0"/>
                        <a:t>54</a:t>
                      </a:r>
                    </a:p>
                  </a:txBody>
                  <a:tcPr marL="91425" marR="91425" marT="91425" marB="91425"/>
                </a:tc>
                <a:extLst>
                  <a:ext uri="{0D108BD9-81ED-4DB2-BD59-A6C34878D82A}">
                    <a16:rowId xmlns:a16="http://schemas.microsoft.com/office/drawing/2014/main" val="340914801"/>
                  </a:ext>
                </a:extLst>
              </a:tr>
              <a:tr h="236204">
                <a:tc>
                  <a:txBody>
                    <a:bodyPr/>
                    <a:lstStyle/>
                    <a:p>
                      <a:pPr marL="0" lvl="0" indent="0" rtl="0">
                        <a:spcBef>
                          <a:spcPts val="0"/>
                        </a:spcBef>
                        <a:spcAft>
                          <a:spcPts val="0"/>
                        </a:spcAft>
                        <a:buNone/>
                      </a:pPr>
                      <a:r>
                        <a:rPr lang="en-US" sz="700" dirty="0"/>
                        <a:t>google</a:t>
                      </a:r>
                      <a:endParaRPr sz="700" dirty="0"/>
                    </a:p>
                  </a:txBody>
                  <a:tcPr marL="91425" marR="91425" marT="91425" marB="91425"/>
                </a:tc>
                <a:tc>
                  <a:txBody>
                    <a:bodyPr/>
                    <a:lstStyle/>
                    <a:p>
                      <a:pPr marL="0" lvl="0" indent="0" rtl="0">
                        <a:spcBef>
                          <a:spcPts val="0"/>
                        </a:spcBef>
                        <a:spcAft>
                          <a:spcPts val="0"/>
                        </a:spcAft>
                        <a:buNone/>
                      </a:pPr>
                      <a:r>
                        <a:rPr lang="en-US" sz="700" dirty="0"/>
                        <a:t>paid-search</a:t>
                      </a:r>
                      <a:endParaRPr sz="700" dirty="0"/>
                    </a:p>
                  </a:txBody>
                  <a:tcPr marL="91425" marR="91425" marT="91425" marB="91425"/>
                </a:tc>
                <a:tc>
                  <a:txBody>
                    <a:bodyPr/>
                    <a:lstStyle/>
                    <a:p>
                      <a:pPr marL="0" lvl="0" indent="0" rtl="0">
                        <a:spcBef>
                          <a:spcPts val="0"/>
                        </a:spcBef>
                        <a:spcAft>
                          <a:spcPts val="0"/>
                        </a:spcAft>
                        <a:buNone/>
                      </a:pPr>
                      <a:r>
                        <a:rPr lang="en-US" sz="700" dirty="0"/>
                        <a:t>52</a:t>
                      </a:r>
                    </a:p>
                  </a:txBody>
                  <a:tcPr marL="91425" marR="91425" marT="91425" marB="91425"/>
                </a:tc>
                <a:extLst>
                  <a:ext uri="{0D108BD9-81ED-4DB2-BD59-A6C34878D82A}">
                    <a16:rowId xmlns:a16="http://schemas.microsoft.com/office/drawing/2014/main" val="3568340231"/>
                  </a:ext>
                </a:extLst>
              </a:tr>
              <a:tr h="236204">
                <a:tc>
                  <a:txBody>
                    <a:bodyPr/>
                    <a:lstStyle/>
                    <a:p>
                      <a:pPr marL="0" lvl="0" indent="0" rtl="0">
                        <a:spcBef>
                          <a:spcPts val="0"/>
                        </a:spcBef>
                        <a:spcAft>
                          <a:spcPts val="0"/>
                        </a:spcAft>
                        <a:buNone/>
                      </a:pPr>
                      <a:r>
                        <a:rPr lang="en-US" sz="700" dirty="0" err="1"/>
                        <a:t>nytimes</a:t>
                      </a:r>
                      <a:endParaRPr sz="700" dirty="0"/>
                    </a:p>
                  </a:txBody>
                  <a:tcPr marL="91425" marR="91425" marT="91425" marB="91425"/>
                </a:tc>
                <a:tc>
                  <a:txBody>
                    <a:bodyPr/>
                    <a:lstStyle/>
                    <a:p>
                      <a:pPr marL="0" lvl="0" indent="0" rtl="0">
                        <a:spcBef>
                          <a:spcPts val="0"/>
                        </a:spcBef>
                        <a:spcAft>
                          <a:spcPts val="0"/>
                        </a:spcAft>
                        <a:buNone/>
                      </a:pPr>
                      <a:r>
                        <a:rPr lang="en-US" sz="700" dirty="0"/>
                        <a:t>getting-to-know-cool-</a:t>
                      </a:r>
                      <a:r>
                        <a:rPr lang="en-US" sz="700" dirty="0" err="1"/>
                        <a:t>tshirts</a:t>
                      </a:r>
                      <a:endParaRPr sz="700" dirty="0"/>
                    </a:p>
                  </a:txBody>
                  <a:tcPr marL="91425" marR="91425" marT="91425" marB="91425"/>
                </a:tc>
                <a:tc>
                  <a:txBody>
                    <a:bodyPr/>
                    <a:lstStyle/>
                    <a:p>
                      <a:pPr marL="0" lvl="0" indent="0" rtl="0">
                        <a:spcBef>
                          <a:spcPts val="0"/>
                        </a:spcBef>
                        <a:spcAft>
                          <a:spcPts val="0"/>
                        </a:spcAft>
                        <a:buNone/>
                      </a:pPr>
                      <a:r>
                        <a:rPr lang="en-US" sz="700" dirty="0"/>
                        <a:t>9</a:t>
                      </a:r>
                    </a:p>
                  </a:txBody>
                  <a:tcPr marL="91425" marR="91425" marT="91425" marB="91425"/>
                </a:tc>
                <a:extLst>
                  <a:ext uri="{0D108BD9-81ED-4DB2-BD59-A6C34878D82A}">
                    <a16:rowId xmlns:a16="http://schemas.microsoft.com/office/drawing/2014/main" val="2401364318"/>
                  </a:ext>
                </a:extLst>
              </a:tr>
              <a:tr h="236204">
                <a:tc>
                  <a:txBody>
                    <a:bodyPr/>
                    <a:lstStyle/>
                    <a:p>
                      <a:pPr marL="0" lvl="0" indent="0" rtl="0">
                        <a:spcBef>
                          <a:spcPts val="0"/>
                        </a:spcBef>
                        <a:spcAft>
                          <a:spcPts val="0"/>
                        </a:spcAft>
                        <a:buNone/>
                      </a:pPr>
                      <a:r>
                        <a:rPr lang="en-US" sz="700" dirty="0" err="1"/>
                        <a:t>buzzfeed</a:t>
                      </a:r>
                      <a:endParaRPr sz="700" dirty="0"/>
                    </a:p>
                  </a:txBody>
                  <a:tcPr marL="91425" marR="91425" marT="91425" marB="91425"/>
                </a:tc>
                <a:tc>
                  <a:txBody>
                    <a:bodyPr/>
                    <a:lstStyle/>
                    <a:p>
                      <a:pPr marL="0" lvl="0" indent="0" rtl="0">
                        <a:spcBef>
                          <a:spcPts val="0"/>
                        </a:spcBef>
                        <a:spcAft>
                          <a:spcPts val="0"/>
                        </a:spcAft>
                        <a:buNone/>
                      </a:pPr>
                      <a:r>
                        <a:rPr lang="en-US" sz="700" dirty="0"/>
                        <a:t>ten-crazy-cool-</a:t>
                      </a:r>
                      <a:r>
                        <a:rPr lang="en-US" sz="700" dirty="0" err="1"/>
                        <a:t>tshirts</a:t>
                      </a:r>
                      <a:r>
                        <a:rPr lang="en-US" sz="700" dirty="0"/>
                        <a:t>-facts</a:t>
                      </a:r>
                      <a:endParaRPr sz="700" dirty="0"/>
                    </a:p>
                  </a:txBody>
                  <a:tcPr marL="91425" marR="91425" marT="91425" marB="91425"/>
                </a:tc>
                <a:tc>
                  <a:txBody>
                    <a:bodyPr/>
                    <a:lstStyle/>
                    <a:p>
                      <a:pPr marL="0" lvl="0" indent="0" rtl="0">
                        <a:spcBef>
                          <a:spcPts val="0"/>
                        </a:spcBef>
                        <a:spcAft>
                          <a:spcPts val="0"/>
                        </a:spcAft>
                        <a:buNone/>
                      </a:pPr>
                      <a:r>
                        <a:rPr lang="en-US" sz="700" dirty="0"/>
                        <a:t>9</a:t>
                      </a:r>
                      <a:endParaRPr sz="700" dirty="0"/>
                    </a:p>
                  </a:txBody>
                  <a:tcPr marL="91425" marR="91425" marT="91425" marB="91425"/>
                </a:tc>
                <a:extLst>
                  <a:ext uri="{0D108BD9-81ED-4DB2-BD59-A6C34878D82A}">
                    <a16:rowId xmlns:a16="http://schemas.microsoft.com/office/drawing/2014/main" val="10002"/>
                  </a:ext>
                </a:extLst>
              </a:tr>
              <a:tr h="236204">
                <a:tc>
                  <a:txBody>
                    <a:bodyPr/>
                    <a:lstStyle/>
                    <a:p>
                      <a:pPr marL="0" lvl="0" indent="0" rtl="0">
                        <a:spcBef>
                          <a:spcPts val="0"/>
                        </a:spcBef>
                        <a:spcAft>
                          <a:spcPts val="0"/>
                        </a:spcAft>
                        <a:buNone/>
                      </a:pPr>
                      <a:r>
                        <a:rPr lang="en-US" sz="700" dirty="0"/>
                        <a:t>medium</a:t>
                      </a:r>
                      <a:endParaRPr sz="700" dirty="0"/>
                    </a:p>
                  </a:txBody>
                  <a:tcPr marL="91425" marR="91425" marT="91425" marB="91425"/>
                </a:tc>
                <a:tc>
                  <a:txBody>
                    <a:bodyPr/>
                    <a:lstStyle/>
                    <a:p>
                      <a:pPr marL="0" lvl="0" indent="0" rtl="0">
                        <a:spcBef>
                          <a:spcPts val="0"/>
                        </a:spcBef>
                        <a:spcAft>
                          <a:spcPts val="0"/>
                        </a:spcAft>
                        <a:buNone/>
                      </a:pPr>
                      <a:r>
                        <a:rPr lang="en-US" sz="700" dirty="0"/>
                        <a:t>interview-with-cool-</a:t>
                      </a:r>
                      <a:r>
                        <a:rPr lang="en-US" sz="700" dirty="0" err="1"/>
                        <a:t>tshirts</a:t>
                      </a:r>
                      <a:r>
                        <a:rPr lang="en-US" sz="700" dirty="0"/>
                        <a:t>-founder</a:t>
                      </a:r>
                      <a:endParaRPr sz="700" dirty="0"/>
                    </a:p>
                  </a:txBody>
                  <a:tcPr marL="91425" marR="91425" marT="91425" marB="91425"/>
                </a:tc>
                <a:tc>
                  <a:txBody>
                    <a:bodyPr/>
                    <a:lstStyle/>
                    <a:p>
                      <a:pPr marL="0" lvl="0" indent="0" rtl="0">
                        <a:spcBef>
                          <a:spcPts val="0"/>
                        </a:spcBef>
                        <a:spcAft>
                          <a:spcPts val="0"/>
                        </a:spcAft>
                        <a:buNone/>
                      </a:pPr>
                      <a:r>
                        <a:rPr lang="en-US" sz="700" dirty="0"/>
                        <a:t>7</a:t>
                      </a:r>
                      <a:endParaRPr sz="700" dirty="0"/>
                    </a:p>
                  </a:txBody>
                  <a:tcPr marL="91425" marR="91425" marT="91425" marB="91425"/>
                </a:tc>
                <a:extLst>
                  <a:ext uri="{0D108BD9-81ED-4DB2-BD59-A6C34878D82A}">
                    <a16:rowId xmlns:a16="http://schemas.microsoft.com/office/drawing/2014/main" val="10003"/>
                  </a:ext>
                </a:extLst>
              </a:tr>
              <a:tr h="236204">
                <a:tc>
                  <a:txBody>
                    <a:bodyPr/>
                    <a:lstStyle/>
                    <a:p>
                      <a:pPr marL="0" lvl="0" indent="0" rtl="0">
                        <a:spcBef>
                          <a:spcPts val="0"/>
                        </a:spcBef>
                        <a:spcAft>
                          <a:spcPts val="0"/>
                        </a:spcAft>
                        <a:buNone/>
                      </a:pPr>
                      <a:r>
                        <a:rPr lang="en-US" sz="700" dirty="0"/>
                        <a:t>google</a:t>
                      </a:r>
                      <a:endParaRPr sz="700" dirty="0"/>
                    </a:p>
                  </a:txBody>
                  <a:tcPr marL="91425" marR="91425" marT="91425" marB="91425"/>
                </a:tc>
                <a:tc>
                  <a:txBody>
                    <a:bodyPr/>
                    <a:lstStyle/>
                    <a:p>
                      <a:pPr marL="0" lvl="0" indent="0" rtl="0">
                        <a:spcBef>
                          <a:spcPts val="0"/>
                        </a:spcBef>
                        <a:spcAft>
                          <a:spcPts val="0"/>
                        </a:spcAft>
                        <a:buNone/>
                      </a:pPr>
                      <a:r>
                        <a:rPr lang="en-US" sz="700" dirty="0"/>
                        <a:t>cool-</a:t>
                      </a:r>
                      <a:r>
                        <a:rPr lang="en-US" sz="700" dirty="0" err="1"/>
                        <a:t>tshirts</a:t>
                      </a:r>
                      <a:r>
                        <a:rPr lang="en-US" sz="700" dirty="0"/>
                        <a:t>-search</a:t>
                      </a:r>
                      <a:endParaRPr sz="700" dirty="0"/>
                    </a:p>
                  </a:txBody>
                  <a:tcPr marL="91425" marR="91425" marT="91425" marB="91425"/>
                </a:tc>
                <a:tc>
                  <a:txBody>
                    <a:bodyPr/>
                    <a:lstStyle/>
                    <a:p>
                      <a:pPr marL="0" lvl="0" indent="0" rtl="0">
                        <a:spcBef>
                          <a:spcPts val="0"/>
                        </a:spcBef>
                        <a:spcAft>
                          <a:spcPts val="0"/>
                        </a:spcAft>
                        <a:buNone/>
                      </a:pPr>
                      <a:r>
                        <a:rPr lang="en-US" sz="700" dirty="0"/>
                        <a:t>2</a:t>
                      </a:r>
                      <a:endParaRPr sz="700" dirty="0"/>
                    </a:p>
                  </a:txBody>
                  <a:tcPr marL="91425" marR="91425" marT="91425" marB="91425"/>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8574683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2564</TotalTime>
  <Words>1781</Words>
  <Application>Microsoft Macintosh PowerPoint</Application>
  <PresentationFormat>On-screen Show (16:9)</PresentationFormat>
  <Paragraphs>209</Paragraphs>
  <Slides>12</Slides>
  <Notes>12</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12</vt:i4>
      </vt:variant>
    </vt:vector>
  </HeadingPairs>
  <TitlesOfParts>
    <vt:vector size="21" baseType="lpstr">
      <vt:lpstr>Roboto Black</vt:lpstr>
      <vt:lpstr>Arial</vt:lpstr>
      <vt:lpstr>Courier New</vt:lpstr>
      <vt:lpstr>Dosis</vt:lpstr>
      <vt:lpstr>Roboto Thin</vt:lpstr>
      <vt:lpstr>Roboto</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Kelly Jackson</cp:lastModifiedBy>
  <cp:revision>39</cp:revision>
  <dcterms:modified xsi:type="dcterms:W3CDTF">2019-04-05T15:20:26Z</dcterms:modified>
</cp:coreProperties>
</file>